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4" roundtripDataSignature="AMtx7mgF+x74hjPvuGCSioJOylsXf2RLj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 name="Google Shape;7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08" name="Google Shape;10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7" name="Google Shape;117;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5" name="Google Shape;125;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4" name="Google Shape;13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6" name="Google Shape;14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6e326664e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4" name="Google Shape;154;g36e326664e3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 name="Google Shape;16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1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1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0" name="Google Shape;20;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1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 name="Google Shape;27;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0"/>
        <p:cNvGrpSpPr/>
        <p:nvPr/>
      </p:nvGrpSpPr>
      <p:grpSpPr>
        <a:xfrm>
          <a:off x="0" y="0"/>
          <a:ext cx="0" cy="0"/>
          <a:chOff x="0" y="0"/>
          <a:chExt cx="0" cy="0"/>
        </a:xfrm>
      </p:grpSpPr>
      <p:sp>
        <p:nvSpPr>
          <p:cNvPr id="31" name="Google Shape;31;p1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1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3" name="Google Shape;33;p1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1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5" name="Google Shape;35;p1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9"/>
        <p:cNvGrpSpPr/>
        <p:nvPr/>
      </p:nvGrpSpPr>
      <p:grpSpPr>
        <a:xfrm>
          <a:off x="0" y="0"/>
          <a:ext cx="0" cy="0"/>
          <a:chOff x="0" y="0"/>
          <a:chExt cx="0" cy="0"/>
        </a:xfrm>
      </p:grpSpPr>
      <p:sp>
        <p:nvSpPr>
          <p:cNvPr id="40" name="Google Shape;40;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8"/>
        <p:cNvGrpSpPr/>
        <p:nvPr/>
      </p:nvGrpSpPr>
      <p:grpSpPr>
        <a:xfrm>
          <a:off x="0" y="0"/>
          <a:ext cx="0" cy="0"/>
          <a:chOff x="0" y="0"/>
          <a:chExt cx="0" cy="0"/>
        </a:xfrm>
      </p:grpSpPr>
      <p:sp>
        <p:nvSpPr>
          <p:cNvPr id="49" name="Google Shape;49;p1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1" name="Google Shape;51;p1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2" name="Google Shape;5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55"/>
        <p:cNvGrpSpPr/>
        <p:nvPr/>
      </p:nvGrpSpPr>
      <p:grpSpPr>
        <a:xfrm>
          <a:off x="0" y="0"/>
          <a:ext cx="0" cy="0"/>
          <a:chOff x="0" y="0"/>
          <a:chExt cx="0" cy="0"/>
        </a:xfrm>
      </p:grpSpPr>
      <p:sp>
        <p:nvSpPr>
          <p:cNvPr id="56" name="Google Shape;56;p1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9"/>
          <p:cNvSpPr>
            <a:spLocks noGrp="1"/>
          </p:cNvSpPr>
          <p:nvPr>
            <p:ph type="pic" idx="2"/>
          </p:nvPr>
        </p:nvSpPr>
        <p:spPr>
          <a:xfrm>
            <a:off x="5183188" y="987425"/>
            <a:ext cx="6172200" cy="4873625"/>
          </a:xfrm>
          <a:prstGeom prst="rect">
            <a:avLst/>
          </a:prstGeom>
          <a:noFill/>
          <a:ln>
            <a:noFill/>
          </a:ln>
        </p:spPr>
      </p:sp>
      <p:sp>
        <p:nvSpPr>
          <p:cNvPr id="58" name="Google Shape;58;p1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9" name="Google Shape;5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2"/>
        <p:cNvGrpSpPr/>
        <p:nvPr/>
      </p:nvGrpSpPr>
      <p:grpSpPr>
        <a:xfrm>
          <a:off x="0" y="0"/>
          <a:ext cx="0" cy="0"/>
          <a:chOff x="0" y="0"/>
          <a:chExt cx="0" cy="0"/>
        </a:xfrm>
      </p:grpSpPr>
      <p:sp>
        <p:nvSpPr>
          <p:cNvPr id="63" name="Google Shape;63;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5" name="Google Shape;6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8"/>
        <p:cNvGrpSpPr/>
        <p:nvPr/>
      </p:nvGrpSpPr>
      <p:grpSpPr>
        <a:xfrm>
          <a:off x="0" y="0"/>
          <a:ext cx="0" cy="0"/>
          <a:chOff x="0" y="0"/>
          <a:chExt cx="0" cy="0"/>
        </a:xfrm>
      </p:grpSpPr>
      <p:sp>
        <p:nvSpPr>
          <p:cNvPr id="69" name="Google Shape;69;p2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gif"/><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
          <p:cNvSpPr txBox="1">
            <a:spLocks noGrp="1"/>
          </p:cNvSpPr>
          <p:nvPr>
            <p:ph type="ctrTitle"/>
          </p:nvPr>
        </p:nvSpPr>
        <p:spPr>
          <a:xfrm>
            <a:off x="301840" y="-553938"/>
            <a:ext cx="11558726" cy="2387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600"/>
              <a:buFont typeface="Arial"/>
              <a:buNone/>
            </a:pPr>
            <a:r>
              <a:rPr lang="en-GB" sz="6600" b="1" u="sng">
                <a:latin typeface="Arial"/>
                <a:ea typeface="Arial"/>
                <a:cs typeface="Arial"/>
                <a:sym typeface="Arial"/>
              </a:rPr>
              <a:t>Welcome to Year 2!</a:t>
            </a:r>
            <a:endParaRPr/>
          </a:p>
        </p:txBody>
      </p:sp>
      <p:sp>
        <p:nvSpPr>
          <p:cNvPr id="79" name="Google Shape;79;p1"/>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0" name="Google Shape;80;p1"/>
          <p:cNvPicPr preferRelativeResize="0"/>
          <p:nvPr/>
        </p:nvPicPr>
        <p:blipFill rotWithShape="1">
          <a:blip r:embed="rId3">
            <a:alphaModFix/>
          </a:blip>
          <a:srcRect l="12292" r="15297" b="14008"/>
          <a:stretch/>
        </p:blipFill>
        <p:spPr>
          <a:xfrm>
            <a:off x="2691250" y="2242250"/>
            <a:ext cx="2110800" cy="2507550"/>
          </a:xfrm>
          <a:prstGeom prst="rect">
            <a:avLst/>
          </a:prstGeom>
          <a:noFill/>
          <a:ln>
            <a:noFill/>
          </a:ln>
        </p:spPr>
      </p:pic>
      <p:sp>
        <p:nvSpPr>
          <p:cNvPr id="81" name="Google Shape;81;p1"/>
          <p:cNvSpPr txBox="1"/>
          <p:nvPr/>
        </p:nvSpPr>
        <p:spPr>
          <a:xfrm>
            <a:off x="2840010" y="4914777"/>
            <a:ext cx="1962000" cy="881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2800"/>
              <a:buFont typeface="Arial"/>
              <a:buNone/>
            </a:pPr>
            <a:r>
              <a:rPr lang="en-GB" sz="2800" b="0" i="0" u="none" strike="noStrike" cap="none">
                <a:solidFill>
                  <a:schemeClr val="dk1"/>
                </a:solidFill>
                <a:latin typeface="Arial"/>
                <a:ea typeface="Arial"/>
                <a:cs typeface="Arial"/>
                <a:sym typeface="Arial"/>
              </a:rPr>
              <a:t>Miss Fairhurst</a:t>
            </a:r>
            <a:endParaRPr sz="1400" b="0" i="0" u="none" strike="noStrike" cap="none">
              <a:solidFill>
                <a:srgbClr val="000000"/>
              </a:solidFill>
              <a:latin typeface="Arial"/>
              <a:ea typeface="Arial"/>
              <a:cs typeface="Arial"/>
              <a:sym typeface="Arial"/>
            </a:endParaRPr>
          </a:p>
        </p:txBody>
      </p:sp>
      <p:sp>
        <p:nvSpPr>
          <p:cNvPr id="82" name="Google Shape;82;p1"/>
          <p:cNvSpPr txBox="1"/>
          <p:nvPr/>
        </p:nvSpPr>
        <p:spPr>
          <a:xfrm>
            <a:off x="7524083" y="4914729"/>
            <a:ext cx="1962000" cy="881400"/>
          </a:xfrm>
          <a:prstGeom prst="rect">
            <a:avLst/>
          </a:prstGeom>
          <a:noFill/>
          <a:ln>
            <a:noFill/>
          </a:ln>
        </p:spPr>
        <p:txBody>
          <a:bodyPr spcFirstLastPara="1" wrap="square" lIns="91425" tIns="45700" rIns="91425" bIns="45700" anchor="b" anchorCtr="0">
            <a:normAutofit/>
          </a:bodyPr>
          <a:lstStyle/>
          <a:p>
            <a:pPr marL="0" marR="0" lvl="0" indent="0" algn="ctr" rtl="0">
              <a:lnSpc>
                <a:spcPct val="90000"/>
              </a:lnSpc>
              <a:spcBef>
                <a:spcPts val="0"/>
              </a:spcBef>
              <a:spcAft>
                <a:spcPts val="0"/>
              </a:spcAft>
              <a:buClr>
                <a:schemeClr val="dk1"/>
              </a:buClr>
              <a:buSzPts val="2800"/>
              <a:buFont typeface="Arial"/>
              <a:buNone/>
            </a:pPr>
            <a:r>
              <a:rPr lang="en-GB" sz="2800" b="0" i="0" u="none" strike="noStrike" cap="none">
                <a:solidFill>
                  <a:schemeClr val="dk1"/>
                </a:solidFill>
                <a:latin typeface="Arial"/>
                <a:ea typeface="Arial"/>
                <a:cs typeface="Arial"/>
                <a:sym typeface="Arial"/>
              </a:rPr>
              <a:t>Miss Brownlee</a:t>
            </a:r>
            <a:endParaRPr sz="2800" b="0" i="0" u="none" strike="noStrike" cap="none">
              <a:solidFill>
                <a:schemeClr val="dk1"/>
              </a:solidFill>
              <a:latin typeface="Arial"/>
              <a:ea typeface="Arial"/>
              <a:cs typeface="Arial"/>
              <a:sym typeface="Arial"/>
            </a:endParaRPr>
          </a:p>
        </p:txBody>
      </p:sp>
      <p:pic>
        <p:nvPicPr>
          <p:cNvPr id="83" name="Google Shape;83;p1"/>
          <p:cNvPicPr preferRelativeResize="0"/>
          <p:nvPr/>
        </p:nvPicPr>
        <p:blipFill rotWithShape="1">
          <a:blip r:embed="rId4">
            <a:alphaModFix/>
          </a:blip>
          <a:srcRect/>
          <a:stretch/>
        </p:blipFill>
        <p:spPr>
          <a:xfrm>
            <a:off x="10800206" y="450264"/>
            <a:ext cx="925195" cy="838200"/>
          </a:xfrm>
          <a:prstGeom prst="rect">
            <a:avLst/>
          </a:prstGeom>
          <a:noFill/>
          <a:ln>
            <a:noFill/>
          </a:ln>
        </p:spPr>
      </p:pic>
      <p:pic>
        <p:nvPicPr>
          <p:cNvPr id="84" name="Google Shape;84;p1" title="Screenshot 2025-07-01 at 21.38.07.png"/>
          <p:cNvPicPr preferRelativeResize="0"/>
          <p:nvPr/>
        </p:nvPicPr>
        <p:blipFill rotWithShape="1">
          <a:blip r:embed="rId5">
            <a:alphaModFix/>
          </a:blip>
          <a:srcRect/>
          <a:stretch/>
        </p:blipFill>
        <p:spPr>
          <a:xfrm>
            <a:off x="7602275" y="2242250"/>
            <a:ext cx="1679350" cy="26821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2"/>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0" name="Google Shape;90;p2"/>
          <p:cNvSpPr txBox="1"/>
          <p:nvPr/>
        </p:nvSpPr>
        <p:spPr>
          <a:xfrm>
            <a:off x="1523998" y="-1166113"/>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a:solidFill>
                  <a:schemeClr val="dk1"/>
                </a:solidFill>
                <a:latin typeface="Arial"/>
                <a:ea typeface="Arial"/>
                <a:cs typeface="Arial"/>
                <a:sym typeface="Arial"/>
              </a:rPr>
              <a:t>Our learning enquiries</a:t>
            </a:r>
            <a:endParaRPr sz="1400" b="0" i="0" u="none" strike="noStrike" cap="none">
              <a:solidFill>
                <a:srgbClr val="000000"/>
              </a:solidFill>
              <a:latin typeface="Arial"/>
              <a:ea typeface="Arial"/>
              <a:cs typeface="Arial"/>
              <a:sym typeface="Arial"/>
            </a:endParaRPr>
          </a:p>
        </p:txBody>
      </p:sp>
      <p:sp>
        <p:nvSpPr>
          <p:cNvPr id="91" name="Google Shape;91;p2"/>
          <p:cNvSpPr txBox="1"/>
          <p:nvPr/>
        </p:nvSpPr>
        <p:spPr>
          <a:xfrm>
            <a:off x="2871739" y="525248"/>
            <a:ext cx="9144000" cy="238760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dk1"/>
              </a:buClr>
              <a:buSzPts val="2400"/>
              <a:buFont typeface="Calibri"/>
              <a:buNone/>
            </a:pPr>
            <a:endParaRPr sz="2400" b="0" i="0" u="none" strike="noStrike" cap="none">
              <a:solidFill>
                <a:schemeClr val="dk1"/>
              </a:solidFill>
              <a:latin typeface="Arial"/>
              <a:ea typeface="Arial"/>
              <a:cs typeface="Arial"/>
              <a:sym typeface="Arial"/>
            </a:endParaRPr>
          </a:p>
        </p:txBody>
      </p:sp>
      <p:sp>
        <p:nvSpPr>
          <p:cNvPr id="92" name="Google Shape;92;p2"/>
          <p:cNvSpPr/>
          <p:nvPr/>
        </p:nvSpPr>
        <p:spPr>
          <a:xfrm>
            <a:off x="4331016" y="1624119"/>
            <a:ext cx="3432313" cy="2495120"/>
          </a:xfrm>
          <a:prstGeom prst="rect">
            <a:avLst/>
          </a:prstGeom>
          <a:solidFill>
            <a:srgbClr val="F5F9F8"/>
          </a:solidFill>
          <a:ln w="127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3" name="Google Shape;93;p2"/>
          <p:cNvSpPr/>
          <p:nvPr/>
        </p:nvSpPr>
        <p:spPr>
          <a:xfrm>
            <a:off x="570775" y="1624119"/>
            <a:ext cx="3432313" cy="2495120"/>
          </a:xfrm>
          <a:prstGeom prst="rect">
            <a:avLst/>
          </a:prstGeom>
          <a:solidFill>
            <a:srgbClr val="F5F9F8"/>
          </a:solidFill>
          <a:ln w="127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4" name="Google Shape;94;p2"/>
          <p:cNvSpPr/>
          <p:nvPr/>
        </p:nvSpPr>
        <p:spPr>
          <a:xfrm>
            <a:off x="8091258" y="1624119"/>
            <a:ext cx="3432313" cy="2495120"/>
          </a:xfrm>
          <a:prstGeom prst="rect">
            <a:avLst/>
          </a:prstGeom>
          <a:solidFill>
            <a:srgbClr val="F5F9F8"/>
          </a:solidFill>
          <a:ln w="127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95" name="Google Shape;95;p2"/>
          <p:cNvSpPr/>
          <p:nvPr/>
        </p:nvSpPr>
        <p:spPr>
          <a:xfrm>
            <a:off x="551441" y="1651336"/>
            <a:ext cx="3432313"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sng" strike="noStrike" cap="none">
                <a:solidFill>
                  <a:schemeClr val="accent5"/>
                </a:solidFill>
                <a:latin typeface="Arial"/>
                <a:ea typeface="Arial"/>
                <a:cs typeface="Arial"/>
                <a:sym typeface="Arial"/>
              </a:rPr>
              <a:t>Autumn</a:t>
            </a:r>
            <a:r>
              <a:rPr lang="en-GB" sz="2800" b="1" i="0" u="none" strike="noStrike" cap="none">
                <a:solidFill>
                  <a:schemeClr val="accent5"/>
                </a:solidFill>
                <a:latin typeface="Arial"/>
                <a:ea typeface="Arial"/>
                <a:cs typeface="Arial"/>
                <a:sym typeface="Arial"/>
              </a:rPr>
              <a:t> </a:t>
            </a:r>
            <a:br>
              <a:rPr lang="en-GB" sz="2800" b="1" i="0" u="none" strike="noStrike" cap="none">
                <a:solidFill>
                  <a:schemeClr val="accent5"/>
                </a:solidFill>
                <a:latin typeface="Arial"/>
                <a:ea typeface="Arial"/>
                <a:cs typeface="Arial"/>
                <a:sym typeface="Arial"/>
              </a:rPr>
            </a:br>
            <a:r>
              <a:rPr lang="en-GB" sz="1600" b="1" i="0" u="none" strike="noStrike" cap="none">
                <a:solidFill>
                  <a:schemeClr val="accent5"/>
                </a:solidFill>
                <a:latin typeface="Arial"/>
                <a:ea typeface="Arial"/>
                <a:cs typeface="Arial"/>
                <a:sym typeface="Arial"/>
              </a:rPr>
              <a:t>(Term 1 and 2)</a:t>
            </a:r>
            <a:br>
              <a:rPr lang="en-GB" sz="1600" b="1" i="0" u="none" strike="noStrike" cap="none">
                <a:solidFill>
                  <a:schemeClr val="accent5"/>
                </a:solidFill>
                <a:latin typeface="Arial"/>
                <a:ea typeface="Arial"/>
                <a:cs typeface="Arial"/>
                <a:sym typeface="Arial"/>
              </a:rPr>
            </a:br>
            <a:endParaRPr sz="1600" b="0" i="0" u="none" strike="noStrike" cap="none">
              <a:solidFill>
                <a:schemeClr val="accent5"/>
              </a:solidFill>
              <a:latin typeface="Arial"/>
              <a:ea typeface="Arial"/>
              <a:cs typeface="Arial"/>
              <a:sym typeface="Arial"/>
            </a:endParaRPr>
          </a:p>
        </p:txBody>
      </p:sp>
      <p:sp>
        <p:nvSpPr>
          <p:cNvPr id="96" name="Google Shape;96;p2"/>
          <p:cNvSpPr/>
          <p:nvPr/>
        </p:nvSpPr>
        <p:spPr>
          <a:xfrm>
            <a:off x="791285" y="2573815"/>
            <a:ext cx="3091451"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3A3838"/>
                </a:solidFill>
                <a:latin typeface="Arial"/>
                <a:ea typeface="Arial"/>
                <a:cs typeface="Arial"/>
                <a:sym typeface="Arial"/>
              </a:rPr>
              <a:t>What makes a habitat successful?</a:t>
            </a:r>
            <a:endParaRPr sz="1400" b="0" i="0" u="none" strike="noStrike" cap="none">
              <a:solidFill>
                <a:srgbClr val="3A3838"/>
              </a:solidFill>
              <a:latin typeface="Arial"/>
              <a:ea typeface="Arial"/>
              <a:cs typeface="Arial"/>
              <a:sym typeface="Arial"/>
            </a:endParaRPr>
          </a:p>
        </p:txBody>
      </p:sp>
      <p:sp>
        <p:nvSpPr>
          <p:cNvPr id="97" name="Google Shape;97;p2"/>
          <p:cNvSpPr/>
          <p:nvPr/>
        </p:nvSpPr>
        <p:spPr>
          <a:xfrm>
            <a:off x="4377336" y="1651335"/>
            <a:ext cx="3432313"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sng" strike="noStrike" cap="none">
                <a:solidFill>
                  <a:schemeClr val="accent5"/>
                </a:solidFill>
                <a:latin typeface="Arial"/>
                <a:ea typeface="Arial"/>
                <a:cs typeface="Arial"/>
                <a:sym typeface="Arial"/>
              </a:rPr>
              <a:t>Spring</a:t>
            </a:r>
            <a:r>
              <a:rPr lang="en-GB" sz="2800" b="1" i="0" u="none" strike="noStrike" cap="none">
                <a:solidFill>
                  <a:schemeClr val="accent5"/>
                </a:solidFill>
                <a:latin typeface="Arial"/>
                <a:ea typeface="Arial"/>
                <a:cs typeface="Arial"/>
                <a:sym typeface="Arial"/>
              </a:rPr>
              <a:t> </a:t>
            </a:r>
            <a:br>
              <a:rPr lang="en-GB" sz="2800" b="1" i="0" u="none" strike="noStrike" cap="none">
                <a:solidFill>
                  <a:schemeClr val="accent5"/>
                </a:solidFill>
                <a:latin typeface="Arial"/>
                <a:ea typeface="Arial"/>
                <a:cs typeface="Arial"/>
                <a:sym typeface="Arial"/>
              </a:rPr>
            </a:br>
            <a:r>
              <a:rPr lang="en-GB" sz="1600" b="1" i="0" u="none" strike="noStrike" cap="none">
                <a:solidFill>
                  <a:schemeClr val="accent5"/>
                </a:solidFill>
                <a:latin typeface="Arial"/>
                <a:ea typeface="Arial"/>
                <a:cs typeface="Arial"/>
                <a:sym typeface="Arial"/>
              </a:rPr>
              <a:t>(Term 3 and 4)</a:t>
            </a:r>
            <a:br>
              <a:rPr lang="en-GB" sz="1600" b="1" i="0" u="none" strike="noStrike" cap="none">
                <a:solidFill>
                  <a:schemeClr val="accent5"/>
                </a:solidFill>
                <a:latin typeface="Arial"/>
                <a:ea typeface="Arial"/>
                <a:cs typeface="Arial"/>
                <a:sym typeface="Arial"/>
              </a:rPr>
            </a:br>
            <a:endParaRPr sz="1600" b="0" i="0" u="none" strike="noStrike" cap="none">
              <a:solidFill>
                <a:schemeClr val="accent5"/>
              </a:solidFill>
              <a:latin typeface="Arial"/>
              <a:ea typeface="Arial"/>
              <a:cs typeface="Arial"/>
              <a:sym typeface="Arial"/>
            </a:endParaRPr>
          </a:p>
        </p:txBody>
      </p:sp>
      <p:sp>
        <p:nvSpPr>
          <p:cNvPr id="98" name="Google Shape;98;p2"/>
          <p:cNvSpPr/>
          <p:nvPr/>
        </p:nvSpPr>
        <p:spPr>
          <a:xfrm>
            <a:off x="4431821" y="2571687"/>
            <a:ext cx="3336917"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3A3838"/>
                </a:solidFill>
                <a:latin typeface="Arial"/>
                <a:ea typeface="Arial"/>
                <a:cs typeface="Arial"/>
                <a:sym typeface="Arial"/>
              </a:rPr>
              <a:t>What difference did Brunel make to Bristol?</a:t>
            </a:r>
            <a:endParaRPr sz="1400" b="0" i="0" u="none" strike="noStrike" cap="none">
              <a:solidFill>
                <a:srgbClr val="000000"/>
              </a:solidFill>
              <a:latin typeface="Arial"/>
              <a:ea typeface="Arial"/>
              <a:cs typeface="Arial"/>
              <a:sym typeface="Arial"/>
            </a:endParaRPr>
          </a:p>
        </p:txBody>
      </p:sp>
      <p:sp>
        <p:nvSpPr>
          <p:cNvPr id="99" name="Google Shape;99;p2"/>
          <p:cNvSpPr/>
          <p:nvPr/>
        </p:nvSpPr>
        <p:spPr>
          <a:xfrm>
            <a:off x="8013467" y="1651336"/>
            <a:ext cx="3432313" cy="1015663"/>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800"/>
              <a:buFont typeface="Arial"/>
              <a:buNone/>
            </a:pPr>
            <a:r>
              <a:rPr lang="en-GB" sz="2800" b="1" i="0" u="sng" strike="noStrike" cap="none">
                <a:solidFill>
                  <a:schemeClr val="accent5"/>
                </a:solidFill>
                <a:latin typeface="Arial"/>
                <a:ea typeface="Arial"/>
                <a:cs typeface="Arial"/>
                <a:sym typeface="Arial"/>
              </a:rPr>
              <a:t>Summer</a:t>
            </a:r>
            <a:r>
              <a:rPr lang="en-GB" sz="2800" b="1" i="0" u="none" strike="noStrike" cap="none">
                <a:solidFill>
                  <a:schemeClr val="accent5"/>
                </a:solidFill>
                <a:latin typeface="Arial"/>
                <a:ea typeface="Arial"/>
                <a:cs typeface="Arial"/>
                <a:sym typeface="Arial"/>
              </a:rPr>
              <a:t> </a:t>
            </a:r>
            <a:br>
              <a:rPr lang="en-GB" sz="2800" b="1" i="0" u="none" strike="noStrike" cap="none">
                <a:solidFill>
                  <a:schemeClr val="accent5"/>
                </a:solidFill>
                <a:latin typeface="Arial"/>
                <a:ea typeface="Arial"/>
                <a:cs typeface="Arial"/>
                <a:sym typeface="Arial"/>
              </a:rPr>
            </a:br>
            <a:r>
              <a:rPr lang="en-GB" sz="1600" b="1" i="0" u="none" strike="noStrike" cap="none">
                <a:solidFill>
                  <a:schemeClr val="accent5"/>
                </a:solidFill>
                <a:latin typeface="Arial"/>
                <a:ea typeface="Arial"/>
                <a:cs typeface="Arial"/>
                <a:sym typeface="Arial"/>
              </a:rPr>
              <a:t>(Term 5 and 6)</a:t>
            </a:r>
            <a:br>
              <a:rPr lang="en-GB" sz="1600" b="1" i="0" u="none" strike="noStrike" cap="none">
                <a:solidFill>
                  <a:schemeClr val="accent5"/>
                </a:solidFill>
                <a:latin typeface="Arial"/>
                <a:ea typeface="Arial"/>
                <a:cs typeface="Arial"/>
                <a:sym typeface="Arial"/>
              </a:rPr>
            </a:br>
            <a:endParaRPr sz="1600" b="0" i="0" u="none" strike="noStrike" cap="none">
              <a:solidFill>
                <a:schemeClr val="accent5"/>
              </a:solidFill>
              <a:latin typeface="Arial"/>
              <a:ea typeface="Arial"/>
              <a:cs typeface="Arial"/>
              <a:sym typeface="Arial"/>
            </a:endParaRPr>
          </a:p>
        </p:txBody>
      </p:sp>
      <p:sp>
        <p:nvSpPr>
          <p:cNvPr id="100" name="Google Shape;100;p2"/>
          <p:cNvSpPr/>
          <p:nvPr/>
        </p:nvSpPr>
        <p:spPr>
          <a:xfrm>
            <a:off x="8261688" y="2560945"/>
            <a:ext cx="3091451" cy="120032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rgbClr val="3A3838"/>
                </a:solidFill>
                <a:latin typeface="Arial"/>
                <a:ea typeface="Arial"/>
                <a:cs typeface="Arial"/>
                <a:sym typeface="Arial"/>
              </a:rPr>
              <a:t>What will we see when we explore the world?</a:t>
            </a:r>
            <a:endParaRPr sz="1400" b="0" i="0" u="none" strike="noStrike" cap="none">
              <a:solidFill>
                <a:srgbClr val="000000"/>
              </a:solidFill>
              <a:latin typeface="Arial"/>
              <a:ea typeface="Arial"/>
              <a:cs typeface="Arial"/>
              <a:sym typeface="Arial"/>
            </a:endParaRPr>
          </a:p>
        </p:txBody>
      </p:sp>
      <p:pic>
        <p:nvPicPr>
          <p:cNvPr id="101" name="Google Shape;101;p2" descr="Our Story - SS Great Britain"/>
          <p:cNvPicPr preferRelativeResize="0"/>
          <p:nvPr/>
        </p:nvPicPr>
        <p:blipFill rotWithShape="1">
          <a:blip r:embed="rId3">
            <a:alphaModFix/>
          </a:blip>
          <a:srcRect/>
          <a:stretch/>
        </p:blipFill>
        <p:spPr>
          <a:xfrm>
            <a:off x="5759008" y="4740184"/>
            <a:ext cx="2051043" cy="1470559"/>
          </a:xfrm>
          <a:custGeom>
            <a:avLst/>
            <a:gdLst/>
            <a:ahLst/>
            <a:cxnLst/>
            <a:rect l="l" t="t" r="r" b="b"/>
            <a:pathLst>
              <a:path w="2051043" h="1470559" extrusionOk="0">
                <a:moveTo>
                  <a:pt x="0" y="0"/>
                </a:moveTo>
                <a:cubicBezTo>
                  <a:pt x="268641" y="18100"/>
                  <a:pt x="365777" y="6304"/>
                  <a:pt x="704191" y="0"/>
                </a:cubicBezTo>
                <a:cubicBezTo>
                  <a:pt x="1042605" y="-6304"/>
                  <a:pt x="1091015" y="-13759"/>
                  <a:pt x="1346852" y="0"/>
                </a:cubicBezTo>
                <a:cubicBezTo>
                  <a:pt x="1602689" y="13759"/>
                  <a:pt x="1787961" y="11266"/>
                  <a:pt x="2051043" y="0"/>
                </a:cubicBezTo>
                <a:cubicBezTo>
                  <a:pt x="2063590" y="203027"/>
                  <a:pt x="2070961" y="346487"/>
                  <a:pt x="2051043" y="504892"/>
                </a:cubicBezTo>
                <a:cubicBezTo>
                  <a:pt x="2031125" y="663297"/>
                  <a:pt x="2071094" y="802197"/>
                  <a:pt x="2051043" y="995078"/>
                </a:cubicBezTo>
                <a:cubicBezTo>
                  <a:pt x="2030992" y="1187959"/>
                  <a:pt x="2072943" y="1357325"/>
                  <a:pt x="2051043" y="1470559"/>
                </a:cubicBezTo>
                <a:cubicBezTo>
                  <a:pt x="1696466" y="1502967"/>
                  <a:pt x="1482218" y="1491670"/>
                  <a:pt x="1326341" y="1470559"/>
                </a:cubicBezTo>
                <a:cubicBezTo>
                  <a:pt x="1170464" y="1449448"/>
                  <a:pt x="807999" y="1496349"/>
                  <a:pt x="642660" y="1470559"/>
                </a:cubicBezTo>
                <a:cubicBezTo>
                  <a:pt x="477321" y="1444769"/>
                  <a:pt x="285419" y="1483340"/>
                  <a:pt x="0" y="1470559"/>
                </a:cubicBezTo>
                <a:cubicBezTo>
                  <a:pt x="4796" y="1372266"/>
                  <a:pt x="9291" y="1176169"/>
                  <a:pt x="0" y="1024489"/>
                </a:cubicBezTo>
                <a:cubicBezTo>
                  <a:pt x="-9291" y="872809"/>
                  <a:pt x="-23485" y="643132"/>
                  <a:pt x="0" y="534303"/>
                </a:cubicBezTo>
                <a:cubicBezTo>
                  <a:pt x="23485" y="425474"/>
                  <a:pt x="18195" y="216017"/>
                  <a:pt x="0" y="0"/>
                </a:cubicBezTo>
                <a:close/>
              </a:path>
            </a:pathLst>
          </a:custGeom>
          <a:noFill/>
          <a:ln w="9525" cap="flat" cmpd="sng">
            <a:solidFill>
              <a:srgbClr val="BFBFBF"/>
            </a:solidFill>
            <a:prstDash val="solid"/>
            <a:round/>
            <a:headEnd type="none" w="sm" len="sm"/>
            <a:tailEnd type="none" w="sm" len="sm"/>
          </a:ln>
        </p:spPr>
      </p:pic>
      <p:pic>
        <p:nvPicPr>
          <p:cNvPr id="102" name="Google Shape;102;p2" descr="Isambard Kingdom Brunel - Kids | Britannica Kids | Homework Help"/>
          <p:cNvPicPr preferRelativeResize="0"/>
          <p:nvPr/>
        </p:nvPicPr>
        <p:blipFill rotWithShape="1">
          <a:blip r:embed="rId4">
            <a:alphaModFix/>
          </a:blip>
          <a:srcRect/>
          <a:stretch/>
        </p:blipFill>
        <p:spPr>
          <a:xfrm>
            <a:off x="4516126" y="4298583"/>
            <a:ext cx="1091481" cy="1470558"/>
          </a:xfrm>
          <a:custGeom>
            <a:avLst/>
            <a:gdLst/>
            <a:ahLst/>
            <a:cxnLst/>
            <a:rect l="l" t="t" r="r" b="b"/>
            <a:pathLst>
              <a:path w="1091481" h="1470558" extrusionOk="0">
                <a:moveTo>
                  <a:pt x="0" y="0"/>
                </a:moveTo>
                <a:cubicBezTo>
                  <a:pt x="256551" y="13124"/>
                  <a:pt x="434679" y="-5339"/>
                  <a:pt x="545741" y="0"/>
                </a:cubicBezTo>
                <a:cubicBezTo>
                  <a:pt x="656803" y="5339"/>
                  <a:pt x="965597" y="-18251"/>
                  <a:pt x="1091481" y="0"/>
                </a:cubicBezTo>
                <a:cubicBezTo>
                  <a:pt x="1070175" y="207136"/>
                  <a:pt x="1111224" y="367761"/>
                  <a:pt x="1091481" y="504892"/>
                </a:cubicBezTo>
                <a:cubicBezTo>
                  <a:pt x="1071738" y="642023"/>
                  <a:pt x="1089702" y="782989"/>
                  <a:pt x="1091481" y="995078"/>
                </a:cubicBezTo>
                <a:cubicBezTo>
                  <a:pt x="1093260" y="1207167"/>
                  <a:pt x="1090850" y="1337600"/>
                  <a:pt x="1091481" y="1470558"/>
                </a:cubicBezTo>
                <a:cubicBezTo>
                  <a:pt x="872060" y="1493723"/>
                  <a:pt x="778511" y="1493870"/>
                  <a:pt x="567570" y="1470558"/>
                </a:cubicBezTo>
                <a:cubicBezTo>
                  <a:pt x="356629" y="1447246"/>
                  <a:pt x="167174" y="1475252"/>
                  <a:pt x="0" y="1470558"/>
                </a:cubicBezTo>
                <a:cubicBezTo>
                  <a:pt x="18907" y="1325833"/>
                  <a:pt x="-20411" y="1213484"/>
                  <a:pt x="0" y="995078"/>
                </a:cubicBezTo>
                <a:cubicBezTo>
                  <a:pt x="20411" y="776672"/>
                  <a:pt x="15479" y="593844"/>
                  <a:pt x="0" y="490186"/>
                </a:cubicBezTo>
                <a:cubicBezTo>
                  <a:pt x="-15479" y="386528"/>
                  <a:pt x="-8955" y="179347"/>
                  <a:pt x="0" y="0"/>
                </a:cubicBezTo>
                <a:close/>
              </a:path>
            </a:pathLst>
          </a:custGeom>
          <a:noFill/>
          <a:ln w="9525" cap="flat" cmpd="sng">
            <a:solidFill>
              <a:srgbClr val="BFBFBF"/>
            </a:solidFill>
            <a:prstDash val="solid"/>
            <a:round/>
            <a:headEnd type="none" w="sm" len="sm"/>
            <a:tailEnd type="none" w="sm" len="sm"/>
          </a:ln>
        </p:spPr>
      </p:pic>
      <p:pic>
        <p:nvPicPr>
          <p:cNvPr id="103" name="Google Shape;103;p2" descr="Kenya facts: discover this amazing African country! | National Geographic  Kids"/>
          <p:cNvPicPr preferRelativeResize="0"/>
          <p:nvPr/>
        </p:nvPicPr>
        <p:blipFill rotWithShape="1">
          <a:blip r:embed="rId5">
            <a:alphaModFix/>
          </a:blip>
          <a:srcRect/>
          <a:stretch/>
        </p:blipFill>
        <p:spPr>
          <a:xfrm>
            <a:off x="8389049" y="4338680"/>
            <a:ext cx="2009776" cy="1282836"/>
          </a:xfrm>
          <a:custGeom>
            <a:avLst/>
            <a:gdLst/>
            <a:ahLst/>
            <a:cxnLst/>
            <a:rect l="l" t="t" r="r" b="b"/>
            <a:pathLst>
              <a:path w="2009776" h="1282836" fill="none" extrusionOk="0">
                <a:moveTo>
                  <a:pt x="0" y="0"/>
                </a:moveTo>
                <a:cubicBezTo>
                  <a:pt x="280155" y="20239"/>
                  <a:pt x="359245" y="15243"/>
                  <a:pt x="669925" y="0"/>
                </a:cubicBezTo>
                <a:cubicBezTo>
                  <a:pt x="980605" y="-15243"/>
                  <a:pt x="1076502" y="14486"/>
                  <a:pt x="1359948" y="0"/>
                </a:cubicBezTo>
                <a:cubicBezTo>
                  <a:pt x="1643394" y="-14486"/>
                  <a:pt x="1854790" y="-29950"/>
                  <a:pt x="2009776" y="0"/>
                </a:cubicBezTo>
                <a:cubicBezTo>
                  <a:pt x="2019507" y="137598"/>
                  <a:pt x="2012395" y="491897"/>
                  <a:pt x="2009776" y="615761"/>
                </a:cubicBezTo>
                <a:cubicBezTo>
                  <a:pt x="2007157" y="739625"/>
                  <a:pt x="1986352" y="1020084"/>
                  <a:pt x="2009776" y="1282836"/>
                </a:cubicBezTo>
                <a:cubicBezTo>
                  <a:pt x="1807341" y="1253956"/>
                  <a:pt x="1642665" y="1249647"/>
                  <a:pt x="1339851" y="1282836"/>
                </a:cubicBezTo>
                <a:cubicBezTo>
                  <a:pt x="1037038" y="1316025"/>
                  <a:pt x="987064" y="1283622"/>
                  <a:pt x="669925" y="1282836"/>
                </a:cubicBezTo>
                <a:cubicBezTo>
                  <a:pt x="352786" y="1282050"/>
                  <a:pt x="248931" y="1272197"/>
                  <a:pt x="0" y="1282836"/>
                </a:cubicBezTo>
                <a:cubicBezTo>
                  <a:pt x="14983" y="1029096"/>
                  <a:pt x="23046" y="793798"/>
                  <a:pt x="0" y="615761"/>
                </a:cubicBezTo>
                <a:cubicBezTo>
                  <a:pt x="-23046" y="437724"/>
                  <a:pt x="17831" y="304223"/>
                  <a:pt x="0" y="0"/>
                </a:cubicBezTo>
                <a:close/>
              </a:path>
              <a:path w="2009776" h="1282836" extrusionOk="0">
                <a:moveTo>
                  <a:pt x="0" y="0"/>
                </a:moveTo>
                <a:cubicBezTo>
                  <a:pt x="297632" y="-26014"/>
                  <a:pt x="346741" y="11498"/>
                  <a:pt x="690023" y="0"/>
                </a:cubicBezTo>
                <a:cubicBezTo>
                  <a:pt x="1033305" y="-11498"/>
                  <a:pt x="1061568" y="8414"/>
                  <a:pt x="1339851" y="0"/>
                </a:cubicBezTo>
                <a:cubicBezTo>
                  <a:pt x="1618134" y="-8414"/>
                  <a:pt x="1794589" y="10057"/>
                  <a:pt x="2009776" y="0"/>
                </a:cubicBezTo>
                <a:cubicBezTo>
                  <a:pt x="1999060" y="236257"/>
                  <a:pt x="2035294" y="318150"/>
                  <a:pt x="2009776" y="628590"/>
                </a:cubicBezTo>
                <a:cubicBezTo>
                  <a:pt x="1984259" y="939030"/>
                  <a:pt x="2032791" y="1047841"/>
                  <a:pt x="2009776" y="1282836"/>
                </a:cubicBezTo>
                <a:cubicBezTo>
                  <a:pt x="1834495" y="1253201"/>
                  <a:pt x="1672918" y="1311367"/>
                  <a:pt x="1400144" y="1282836"/>
                </a:cubicBezTo>
                <a:cubicBezTo>
                  <a:pt x="1127370" y="1254305"/>
                  <a:pt x="917334" y="1269442"/>
                  <a:pt x="790512" y="1282836"/>
                </a:cubicBezTo>
                <a:cubicBezTo>
                  <a:pt x="663690" y="1296230"/>
                  <a:pt x="217783" y="1270247"/>
                  <a:pt x="0" y="1282836"/>
                </a:cubicBezTo>
                <a:cubicBezTo>
                  <a:pt x="-13148" y="1080969"/>
                  <a:pt x="24504" y="855320"/>
                  <a:pt x="0" y="615761"/>
                </a:cubicBezTo>
                <a:cubicBezTo>
                  <a:pt x="-24504" y="376202"/>
                  <a:pt x="-13598" y="212165"/>
                  <a:pt x="0" y="0"/>
                </a:cubicBezTo>
                <a:close/>
              </a:path>
            </a:pathLst>
          </a:custGeom>
          <a:noFill/>
          <a:ln w="9525" cap="flat" cmpd="sng">
            <a:solidFill>
              <a:srgbClr val="BFBFBF"/>
            </a:solidFill>
            <a:prstDash val="solid"/>
            <a:round/>
            <a:headEnd type="none" w="sm" len="sm"/>
            <a:tailEnd type="none" w="sm" len="sm"/>
          </a:ln>
        </p:spPr>
      </p:pic>
      <p:pic>
        <p:nvPicPr>
          <p:cNvPr id="104" name="Google Shape;104;p2"/>
          <p:cNvPicPr preferRelativeResize="0"/>
          <p:nvPr/>
        </p:nvPicPr>
        <p:blipFill rotWithShape="1">
          <a:blip r:embed="rId6">
            <a:alphaModFix/>
          </a:blip>
          <a:srcRect/>
          <a:stretch/>
        </p:blipFill>
        <p:spPr>
          <a:xfrm>
            <a:off x="10566429" y="5436272"/>
            <a:ext cx="879351" cy="586527"/>
          </a:xfrm>
          <a:prstGeom prst="rect">
            <a:avLst/>
          </a:prstGeom>
          <a:noFill/>
          <a:ln>
            <a:noFill/>
          </a:ln>
        </p:spPr>
      </p:pic>
      <p:pic>
        <p:nvPicPr>
          <p:cNvPr id="105" name="Google Shape;105;p2" descr="Ecosystem of pond with different animals (birds, insects, reptiles, fishes,  amphibians, protozoa) in their natural habitat. Schema of pond ecosystem  structure for biology lessons Stock Vector | Adobe Stock"/>
          <p:cNvPicPr preferRelativeResize="0"/>
          <p:nvPr/>
        </p:nvPicPr>
        <p:blipFill rotWithShape="1">
          <a:blip r:embed="rId7">
            <a:alphaModFix/>
          </a:blip>
          <a:srcRect/>
          <a:stretch/>
        </p:blipFill>
        <p:spPr>
          <a:xfrm>
            <a:off x="939680" y="4382687"/>
            <a:ext cx="2706642" cy="1383094"/>
          </a:xfrm>
          <a:custGeom>
            <a:avLst/>
            <a:gdLst/>
            <a:ahLst/>
            <a:cxnLst/>
            <a:rect l="l" t="t" r="r" b="b"/>
            <a:pathLst>
              <a:path w="2706642" h="1383094" extrusionOk="0">
                <a:moveTo>
                  <a:pt x="0" y="0"/>
                </a:moveTo>
                <a:cubicBezTo>
                  <a:pt x="260122" y="13396"/>
                  <a:pt x="359985" y="-5254"/>
                  <a:pt x="595461" y="0"/>
                </a:cubicBezTo>
                <a:cubicBezTo>
                  <a:pt x="830937" y="5254"/>
                  <a:pt x="993841" y="-28458"/>
                  <a:pt x="1217989" y="0"/>
                </a:cubicBezTo>
                <a:cubicBezTo>
                  <a:pt x="1442137" y="28458"/>
                  <a:pt x="1661762" y="-27231"/>
                  <a:pt x="1921716" y="0"/>
                </a:cubicBezTo>
                <a:cubicBezTo>
                  <a:pt x="2181670" y="27231"/>
                  <a:pt x="2354235" y="17710"/>
                  <a:pt x="2706642" y="0"/>
                </a:cubicBezTo>
                <a:cubicBezTo>
                  <a:pt x="2696297" y="291339"/>
                  <a:pt x="2726728" y="371282"/>
                  <a:pt x="2706642" y="705378"/>
                </a:cubicBezTo>
                <a:cubicBezTo>
                  <a:pt x="2686556" y="1039474"/>
                  <a:pt x="2720943" y="1226931"/>
                  <a:pt x="2706642" y="1383094"/>
                </a:cubicBezTo>
                <a:cubicBezTo>
                  <a:pt x="2577822" y="1371145"/>
                  <a:pt x="2239320" y="1371461"/>
                  <a:pt x="2084114" y="1383094"/>
                </a:cubicBezTo>
                <a:cubicBezTo>
                  <a:pt x="1928908" y="1394727"/>
                  <a:pt x="1555638" y="1359228"/>
                  <a:pt x="1380387" y="1383094"/>
                </a:cubicBezTo>
                <a:cubicBezTo>
                  <a:pt x="1205136" y="1406960"/>
                  <a:pt x="945944" y="1371398"/>
                  <a:pt x="784926" y="1383094"/>
                </a:cubicBezTo>
                <a:cubicBezTo>
                  <a:pt x="623908" y="1394790"/>
                  <a:pt x="358599" y="1372315"/>
                  <a:pt x="0" y="1383094"/>
                </a:cubicBezTo>
                <a:cubicBezTo>
                  <a:pt x="26864" y="1103465"/>
                  <a:pt x="27787" y="995607"/>
                  <a:pt x="0" y="733040"/>
                </a:cubicBezTo>
                <a:cubicBezTo>
                  <a:pt x="-27787" y="470473"/>
                  <a:pt x="15741" y="149491"/>
                  <a:pt x="0" y="0"/>
                </a:cubicBezTo>
                <a:close/>
              </a:path>
            </a:pathLst>
          </a:custGeom>
          <a:noFill/>
          <a:ln w="9525" cap="flat" cmpd="sng">
            <a:solidFill>
              <a:srgbClr val="BFBFBF"/>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3"/>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1" name="Google Shape;111;p3"/>
          <p:cNvSpPr txBox="1"/>
          <p:nvPr/>
        </p:nvSpPr>
        <p:spPr>
          <a:xfrm>
            <a:off x="1523998" y="-1166113"/>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dirty="0">
                <a:solidFill>
                  <a:schemeClr val="dk1"/>
                </a:solidFill>
                <a:latin typeface="Arial"/>
                <a:ea typeface="Arial"/>
                <a:cs typeface="Arial"/>
                <a:sym typeface="Arial"/>
              </a:rPr>
              <a:t>Year 1 </a:t>
            </a:r>
            <a:r>
              <a:rPr lang="en-GB" sz="4000" b="1" i="0" u="none" strike="noStrike" cap="none" dirty="0">
                <a:solidFill>
                  <a:schemeClr val="dk1"/>
                </a:solidFill>
                <a:latin typeface="Arial"/>
                <a:ea typeface="Arial"/>
                <a:cs typeface="Arial"/>
                <a:sym typeface="Wingdings" panose="05000000000000000000" pitchFamily="2" charset="2"/>
              </a:rPr>
              <a:t> </a:t>
            </a:r>
            <a:r>
              <a:rPr lang="en-GB" sz="4000" b="1" i="0" u="none" strike="noStrike" cap="none" dirty="0">
                <a:solidFill>
                  <a:schemeClr val="dk1"/>
                </a:solidFill>
                <a:latin typeface="Arial"/>
                <a:ea typeface="Arial"/>
                <a:cs typeface="Arial"/>
                <a:sym typeface="Arial"/>
              </a:rPr>
              <a:t>Year 2</a:t>
            </a:r>
            <a:endParaRPr sz="4000" b="1" i="0" u="none" strike="noStrike" cap="none" dirty="0">
              <a:solidFill>
                <a:schemeClr val="dk1"/>
              </a:solidFill>
              <a:latin typeface="Arial"/>
              <a:ea typeface="Arial"/>
              <a:cs typeface="Arial"/>
              <a:sym typeface="Arial"/>
            </a:endParaRPr>
          </a:p>
        </p:txBody>
      </p:sp>
      <p:sp>
        <p:nvSpPr>
          <p:cNvPr id="112" name="Google Shape;112;p3"/>
          <p:cNvSpPr txBox="1"/>
          <p:nvPr/>
        </p:nvSpPr>
        <p:spPr>
          <a:xfrm>
            <a:off x="935163" y="4315042"/>
            <a:ext cx="10292080" cy="2387600"/>
          </a:xfrm>
          <a:prstGeom prst="rect">
            <a:avLst/>
          </a:prstGeom>
          <a:noFill/>
          <a:ln>
            <a:noFill/>
          </a:ln>
        </p:spPr>
        <p:txBody>
          <a:bodyPr spcFirstLastPara="1" wrap="square" lIns="91425" tIns="45700" rIns="91425" bIns="45700" anchor="b" anchorCtr="0">
            <a:noAutofit/>
          </a:bodyPr>
          <a:lstStyle/>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400"/>
              <a:buFont typeface="Arial"/>
              <a:buNone/>
            </a:pPr>
            <a:r>
              <a:rPr lang="en-GB" sz="2400" b="1" i="0" u="sng" strike="noStrike" cap="none">
                <a:solidFill>
                  <a:schemeClr val="dk1"/>
                </a:solidFill>
                <a:latin typeface="Arial"/>
                <a:ea typeface="Arial"/>
                <a:cs typeface="Arial"/>
                <a:sym typeface="Arial"/>
              </a:rPr>
              <a:t>What stays the same?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600"/>
              <a:buFont typeface="Calibri"/>
              <a:buNone/>
            </a:pPr>
            <a:endParaRPr sz="1600" b="1" i="0" u="sng"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Timetable</a:t>
            </a:r>
            <a:endParaRPr sz="1400" b="0" i="0" u="none" strike="noStrike" cap="none">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Fruit at morning playtime</a:t>
            </a:r>
            <a:endParaRPr sz="1400" b="0" i="0" u="none" strike="noStrike" cap="none">
              <a:solidFill>
                <a:srgbClr val="000000"/>
              </a:solidFill>
              <a:latin typeface="Arial"/>
              <a:ea typeface="Arial"/>
              <a:cs typeface="Arial"/>
              <a:sym typeface="Arial"/>
            </a:endParaRPr>
          </a:p>
          <a:p>
            <a:pPr marL="342900" marR="0" lvl="0" indent="-241300" algn="l" rtl="0">
              <a:lnSpc>
                <a:spcPct val="100000"/>
              </a:lnSpc>
              <a:spcBef>
                <a:spcPts val="0"/>
              </a:spcBef>
              <a:spcAft>
                <a:spcPts val="0"/>
              </a:spcAft>
              <a:buClr>
                <a:schemeClr val="dk1"/>
              </a:buClr>
              <a:buSzPts val="1600"/>
              <a:buFont typeface="Arial"/>
              <a:buNone/>
            </a:pPr>
            <a:endParaRPr sz="16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School dinners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600"/>
              <a:buFont typeface="Calibri"/>
              <a:buNone/>
            </a:pPr>
            <a:endParaRPr sz="16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Afternoon playtime</a:t>
            </a:r>
            <a:endParaRPr sz="1400" b="0" i="0" u="none" strike="noStrike" cap="none">
              <a:solidFill>
                <a:srgbClr val="000000"/>
              </a:solidFill>
              <a:latin typeface="Arial"/>
              <a:ea typeface="Arial"/>
              <a:cs typeface="Arial"/>
              <a:sym typeface="Arial"/>
            </a:endParaRPr>
          </a:p>
          <a:p>
            <a:pPr marL="342900" marR="0" lvl="0" indent="-241300" algn="l" rtl="0">
              <a:lnSpc>
                <a:spcPct val="100000"/>
              </a:lnSpc>
              <a:spcBef>
                <a:spcPts val="0"/>
              </a:spcBef>
              <a:spcAft>
                <a:spcPts val="0"/>
              </a:spcAft>
              <a:buClr>
                <a:schemeClr val="dk1"/>
              </a:buClr>
              <a:buSzPts val="1600"/>
              <a:buFont typeface="Arial"/>
              <a:buNone/>
            </a:pPr>
            <a:endParaRPr sz="16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Behaviour policy, school rules and rewards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en-GB" sz="2400" b="0" i="0" u="none" strike="noStrike" cap="none">
                <a:solidFill>
                  <a:schemeClr val="dk1"/>
                </a:solidFill>
                <a:latin typeface="Arial"/>
                <a:ea typeface="Arial"/>
                <a:cs typeface="Arial"/>
                <a:sym typeface="Arial"/>
              </a:rPr>
              <a:t>    </a:t>
            </a:r>
            <a:r>
              <a:rPr lang="en-GB" sz="1800" b="0" i="1" u="none" strike="noStrike" cap="none">
                <a:solidFill>
                  <a:schemeClr val="dk1"/>
                </a:solidFill>
                <a:latin typeface="Arial"/>
                <a:ea typeface="Arial"/>
                <a:cs typeface="Arial"/>
                <a:sym typeface="Arial"/>
              </a:rPr>
              <a:t>(Postcards of Praise, Hot Chocolate Friday, Learning Champions,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r>
              <a:rPr lang="en-GB" sz="1800" b="0" i="1" u="none" strike="noStrike" cap="none">
                <a:solidFill>
                  <a:schemeClr val="dk1"/>
                </a:solidFill>
                <a:latin typeface="Arial"/>
                <a:ea typeface="Arial"/>
                <a:cs typeface="Arial"/>
                <a:sym typeface="Arial"/>
              </a:rPr>
              <a:t>      Top Table)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1"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1"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1"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113" name="Google Shape;113;p3"/>
          <p:cNvPicPr preferRelativeResize="0"/>
          <p:nvPr/>
        </p:nvPicPr>
        <p:blipFill rotWithShape="1">
          <a:blip r:embed="rId3">
            <a:alphaModFix/>
          </a:blip>
          <a:srcRect/>
          <a:stretch/>
        </p:blipFill>
        <p:spPr>
          <a:xfrm>
            <a:off x="9752003" y="850324"/>
            <a:ext cx="918308" cy="2387600"/>
          </a:xfrm>
          <a:prstGeom prst="rect">
            <a:avLst/>
          </a:prstGeom>
          <a:noFill/>
          <a:ln>
            <a:noFill/>
          </a:ln>
        </p:spPr>
      </p:pic>
      <p:pic>
        <p:nvPicPr>
          <p:cNvPr id="114" name="Google Shape;114;p3"/>
          <p:cNvPicPr preferRelativeResize="0"/>
          <p:nvPr/>
        </p:nvPicPr>
        <p:blipFill rotWithShape="1">
          <a:blip r:embed="rId4">
            <a:alphaModFix/>
          </a:blip>
          <a:srcRect/>
          <a:stretch/>
        </p:blipFill>
        <p:spPr>
          <a:xfrm>
            <a:off x="8396748" y="4178710"/>
            <a:ext cx="3234454" cy="21889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0" name="Google Shape;120;p4"/>
          <p:cNvSpPr txBox="1"/>
          <p:nvPr/>
        </p:nvSpPr>
        <p:spPr>
          <a:xfrm>
            <a:off x="870017" y="2381462"/>
            <a:ext cx="10451961" cy="2387600"/>
          </a:xfrm>
          <a:prstGeom prst="rect">
            <a:avLst/>
          </a:prstGeom>
          <a:noFill/>
          <a:ln>
            <a:noFill/>
          </a:ln>
        </p:spPr>
        <p:txBody>
          <a:bodyPr spcFirstLastPara="1" wrap="square" lIns="91425" tIns="45700" rIns="91425" bIns="45700" anchor="b" anchorCtr="0">
            <a:noAutofit/>
          </a:bodyPr>
          <a:lstStyle/>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400"/>
              <a:buFont typeface="Arial"/>
              <a:buNone/>
            </a:pPr>
            <a:r>
              <a:rPr lang="en-GB" sz="2400" b="1" i="0" u="sng" strike="noStrike" cap="none">
                <a:solidFill>
                  <a:schemeClr val="dk1"/>
                </a:solidFill>
                <a:latin typeface="Arial"/>
                <a:ea typeface="Arial"/>
                <a:cs typeface="Arial"/>
                <a:sym typeface="Arial"/>
              </a:rPr>
              <a:t>What changes?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800"/>
              <a:buFont typeface="Calibri"/>
              <a:buNone/>
            </a:pPr>
            <a:endParaRPr sz="2800" b="1" i="0" u="sng" strike="noStrike" cap="none">
              <a:solidFill>
                <a:schemeClr val="dk1"/>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500"/>
              <a:buFont typeface="Arial"/>
              <a:buNone/>
            </a:pPr>
            <a:endParaRPr sz="5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600"/>
              <a:buFont typeface="Calibri"/>
              <a:buNone/>
            </a:pPr>
            <a:endParaRPr sz="16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Weekly spelling list sent home to learn for a weekly test each Friday</a:t>
            </a:r>
            <a:endParaRPr sz="1400" b="0" i="0" u="none" strike="noStrike" cap="none">
              <a:solidFill>
                <a:srgbClr val="000000"/>
              </a:solidFill>
              <a:latin typeface="Arial"/>
              <a:ea typeface="Arial"/>
              <a:cs typeface="Arial"/>
              <a:sym typeface="Arial"/>
            </a:endParaRPr>
          </a:p>
          <a:p>
            <a:pPr marL="342900" marR="0" lvl="0" indent="-241300" algn="l" rtl="0">
              <a:lnSpc>
                <a:spcPct val="100000"/>
              </a:lnSpc>
              <a:spcBef>
                <a:spcPts val="0"/>
              </a:spcBef>
              <a:spcAft>
                <a:spcPts val="0"/>
              </a:spcAft>
              <a:buClr>
                <a:schemeClr val="dk1"/>
              </a:buClr>
              <a:buSzPts val="1600"/>
              <a:buFont typeface="Arial"/>
              <a:buNone/>
            </a:pPr>
            <a:endParaRPr sz="16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Promote more independence ready for KS2</a:t>
            </a:r>
            <a:endParaRPr sz="1400" b="0" i="0" u="none" strike="noStrike" cap="none">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342900" marR="0" lvl="0" indent="-276225" algn="l" rtl="0">
              <a:lnSpc>
                <a:spcPct val="10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121" name="Google Shape;121;p4"/>
          <p:cNvPicPr preferRelativeResize="0"/>
          <p:nvPr/>
        </p:nvPicPr>
        <p:blipFill rotWithShape="1">
          <a:blip r:embed="rId3">
            <a:alphaModFix/>
          </a:blip>
          <a:srcRect/>
          <a:stretch/>
        </p:blipFill>
        <p:spPr>
          <a:xfrm>
            <a:off x="7556326" y="3802912"/>
            <a:ext cx="3765652" cy="2387600"/>
          </a:xfrm>
          <a:prstGeom prst="rect">
            <a:avLst/>
          </a:prstGeom>
          <a:noFill/>
          <a:ln>
            <a:noFill/>
          </a:ln>
        </p:spPr>
      </p:pic>
      <p:sp>
        <p:nvSpPr>
          <p:cNvPr id="122" name="Google Shape;122;p4"/>
          <p:cNvSpPr txBox="1"/>
          <p:nvPr/>
        </p:nvSpPr>
        <p:spPr>
          <a:xfrm>
            <a:off x="1523998" y="-1166113"/>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dirty="0">
                <a:solidFill>
                  <a:schemeClr val="dk1"/>
                </a:solidFill>
                <a:latin typeface="Arial"/>
                <a:ea typeface="Arial"/>
                <a:cs typeface="Arial"/>
                <a:sym typeface="Arial"/>
              </a:rPr>
              <a:t>Year 1 </a:t>
            </a:r>
            <a:r>
              <a:rPr lang="en-GB" sz="4000" b="1" i="0" u="none" strike="noStrike" cap="none" dirty="0">
                <a:solidFill>
                  <a:schemeClr val="dk1"/>
                </a:solidFill>
                <a:latin typeface="Arial"/>
                <a:ea typeface="Arial"/>
                <a:cs typeface="Arial"/>
                <a:sym typeface="Wingdings" panose="05000000000000000000" pitchFamily="2" charset="2"/>
              </a:rPr>
              <a:t> </a:t>
            </a:r>
            <a:r>
              <a:rPr lang="en-GB" sz="4000" b="1" i="0" u="none" strike="noStrike" cap="none" dirty="0">
                <a:solidFill>
                  <a:schemeClr val="dk1"/>
                </a:solidFill>
                <a:latin typeface="Arial"/>
                <a:ea typeface="Arial"/>
                <a:cs typeface="Arial"/>
                <a:sym typeface="Arial"/>
              </a:rPr>
              <a:t>Year 2</a:t>
            </a:r>
            <a:endParaRPr sz="4000" b="1" i="0" u="none" strike="noStrike" cap="none" dirty="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5"/>
          <p:cNvSpPr/>
          <p:nvPr/>
        </p:nvSpPr>
        <p:spPr>
          <a:xfrm>
            <a:off x="142042" y="160752"/>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28" name="Google Shape;128;p5"/>
          <p:cNvSpPr txBox="1"/>
          <p:nvPr/>
        </p:nvSpPr>
        <p:spPr>
          <a:xfrm>
            <a:off x="1523998" y="-1166113"/>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a:solidFill>
                  <a:schemeClr val="dk1"/>
                </a:solidFill>
                <a:latin typeface="Arial"/>
                <a:ea typeface="Arial"/>
                <a:cs typeface="Arial"/>
                <a:sym typeface="Arial"/>
              </a:rPr>
              <a:t>How can you help at home?</a:t>
            </a:r>
            <a:endParaRPr sz="1400" b="0" i="0" u="none" strike="noStrike" cap="none">
              <a:solidFill>
                <a:srgbClr val="000000"/>
              </a:solidFill>
              <a:latin typeface="Arial"/>
              <a:ea typeface="Arial"/>
              <a:cs typeface="Arial"/>
              <a:sym typeface="Arial"/>
            </a:endParaRPr>
          </a:p>
        </p:txBody>
      </p:sp>
      <p:sp>
        <p:nvSpPr>
          <p:cNvPr id="129" name="Google Shape;129;p5"/>
          <p:cNvSpPr txBox="1"/>
          <p:nvPr/>
        </p:nvSpPr>
        <p:spPr>
          <a:xfrm>
            <a:off x="2871739" y="525248"/>
            <a:ext cx="9144000" cy="238760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dk1"/>
              </a:buClr>
              <a:buSzPts val="2400"/>
              <a:buFont typeface="Calibri"/>
              <a:buNone/>
            </a:pPr>
            <a:endParaRPr sz="2400" b="0" i="0" u="none" strike="noStrike" cap="none">
              <a:solidFill>
                <a:schemeClr val="dk1"/>
              </a:solidFill>
              <a:latin typeface="Arial"/>
              <a:ea typeface="Arial"/>
              <a:cs typeface="Arial"/>
              <a:sym typeface="Arial"/>
            </a:endParaRPr>
          </a:p>
        </p:txBody>
      </p:sp>
      <p:sp>
        <p:nvSpPr>
          <p:cNvPr id="130" name="Google Shape;130;p5"/>
          <p:cNvSpPr txBox="1"/>
          <p:nvPr/>
        </p:nvSpPr>
        <p:spPr>
          <a:xfrm>
            <a:off x="727336" y="3945152"/>
            <a:ext cx="10707734" cy="23876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chemeClr val="dk1"/>
              </a:buClr>
              <a:buSzPts val="2000"/>
              <a:buFont typeface="Calibri"/>
              <a:buNone/>
            </a:pPr>
            <a:endParaRPr sz="20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Arial"/>
                <a:ea typeface="Arial"/>
                <a:cs typeface="Arial"/>
                <a:sym typeface="Arial"/>
              </a:rPr>
              <a:t>Listen to your child read at least three times a week. Please sign in their reading record to say this has happened. This book will be changed once a week.</a:t>
            </a:r>
            <a:endParaRPr sz="1800" b="0" i="1" u="none" strike="noStrike" cap="none">
              <a:solidFill>
                <a:srgbClr val="FF0000"/>
              </a:solidFill>
              <a:latin typeface="Arial"/>
              <a:ea typeface="Arial"/>
              <a:cs typeface="Arial"/>
              <a:sym typeface="Arial"/>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Arial"/>
                <a:ea typeface="Arial"/>
                <a:cs typeface="Arial"/>
                <a:sym typeface="Arial"/>
              </a:rPr>
              <a:t>Spelling lists are shared each week and should be practised at home ready for a weekly quiz.</a:t>
            </a:r>
            <a:endParaRPr sz="1400" b="0" i="0" u="none" strike="noStrike" cap="none">
              <a:solidFill>
                <a:srgbClr val="000000"/>
              </a:solidFill>
              <a:latin typeface="Arial"/>
              <a:ea typeface="Arial"/>
              <a:cs typeface="Arial"/>
              <a:sym typeface="Arial"/>
            </a:endParaRPr>
          </a:p>
          <a:p>
            <a:pPr marL="342900" marR="0" lvl="0" indent="-215900" algn="l" rtl="0">
              <a:lnSpc>
                <a:spcPct val="100000"/>
              </a:lnSpc>
              <a:spcBef>
                <a:spcPts val="0"/>
              </a:spcBef>
              <a:spcAft>
                <a:spcPts val="0"/>
              </a:spcAft>
              <a:buClr>
                <a:schemeClr val="dk1"/>
              </a:buClr>
              <a:buSzPts val="2000"/>
              <a:buFont typeface="Arial"/>
              <a:buNone/>
            </a:pPr>
            <a:endParaRPr sz="20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Arial"/>
                <a:ea typeface="Arial"/>
                <a:cs typeface="Arial"/>
                <a:sym typeface="Arial"/>
              </a:rPr>
              <a:t>Maths can be practiced using the website Numbots. If you do not have your child’s login, please let us know.</a:t>
            </a:r>
            <a:endParaRPr sz="1400" b="0" i="0" u="none" strike="noStrike" cap="none">
              <a:solidFill>
                <a:srgbClr val="000000"/>
              </a:solidFill>
              <a:latin typeface="Arial"/>
              <a:ea typeface="Arial"/>
              <a:cs typeface="Arial"/>
              <a:sym typeface="Arial"/>
            </a:endParaRPr>
          </a:p>
          <a:p>
            <a:pPr marL="342900" marR="0" lvl="0" indent="-215900" algn="l" rtl="0">
              <a:lnSpc>
                <a:spcPct val="100000"/>
              </a:lnSpc>
              <a:spcBef>
                <a:spcPts val="0"/>
              </a:spcBef>
              <a:spcAft>
                <a:spcPts val="0"/>
              </a:spcAft>
              <a:buClr>
                <a:schemeClr val="dk1"/>
              </a:buClr>
              <a:buSzPts val="2000"/>
              <a:buFont typeface="Arial"/>
              <a:buNone/>
            </a:pPr>
            <a:endParaRPr sz="4000" b="0" i="0" u="none" strike="noStrike" cap="none">
              <a:solidFill>
                <a:schemeClr val="dk1"/>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000"/>
              <a:buFont typeface="Arial"/>
              <a:buChar char="•"/>
            </a:pPr>
            <a:r>
              <a:rPr lang="en-GB" sz="2000" b="0" i="0" u="none" strike="noStrike" cap="none">
                <a:solidFill>
                  <a:schemeClr val="dk1"/>
                </a:solidFill>
                <a:latin typeface="Arial"/>
                <a:ea typeface="Arial"/>
                <a:cs typeface="Arial"/>
                <a:sym typeface="Arial"/>
              </a:rPr>
              <a:t>Teaching your child to tell the time as well as the 2, 5 and 10 times table are also useful skills for Year 2. </a:t>
            </a:r>
            <a:endParaRPr sz="1000" b="0" i="0" u="none" strike="noStrike" cap="none">
              <a:solidFill>
                <a:schemeClr val="dk1"/>
              </a:solidFill>
              <a:latin typeface="Arial"/>
              <a:ea typeface="Arial"/>
              <a:cs typeface="Arial"/>
              <a:sym typeface="Arial"/>
            </a:endParaRPr>
          </a:p>
          <a:p>
            <a:pPr marL="342900" marR="0" lvl="0" indent="-279400" algn="l" rtl="0">
              <a:lnSpc>
                <a:spcPct val="100000"/>
              </a:lnSpc>
              <a:spcBef>
                <a:spcPts val="0"/>
              </a:spcBef>
              <a:spcAft>
                <a:spcPts val="0"/>
              </a:spcAft>
              <a:buClr>
                <a:schemeClr val="dk1"/>
              </a:buClr>
              <a:buSzPts val="1000"/>
              <a:buFont typeface="Arial"/>
              <a:buNone/>
            </a:pPr>
            <a:endParaRPr sz="1000" b="0" i="0" u="none" strike="noStrike" cap="none">
              <a:solidFill>
                <a:schemeClr val="dk1"/>
              </a:solidFill>
              <a:latin typeface="Arial"/>
              <a:ea typeface="Arial"/>
              <a:cs typeface="Arial"/>
              <a:sym typeface="Arial"/>
            </a:endParaRPr>
          </a:p>
          <a:p>
            <a:pPr marL="342900" marR="0" lvl="0" indent="-279400" algn="l" rtl="0">
              <a:lnSpc>
                <a:spcPct val="100000"/>
              </a:lnSpc>
              <a:spcBef>
                <a:spcPts val="0"/>
              </a:spcBef>
              <a:spcAft>
                <a:spcPts val="0"/>
              </a:spcAft>
              <a:buClr>
                <a:schemeClr val="dk1"/>
              </a:buClr>
              <a:buSzPts val="1000"/>
              <a:buFont typeface="Arial"/>
              <a:buNone/>
            </a:pPr>
            <a:endParaRPr sz="1000" b="0" i="0" u="none" strike="noStrike" cap="none">
              <a:solidFill>
                <a:schemeClr val="dk1"/>
              </a:solidFill>
              <a:latin typeface="Arial"/>
              <a:ea typeface="Arial"/>
              <a:cs typeface="Arial"/>
              <a:sym typeface="Arial"/>
            </a:endParaRPr>
          </a:p>
          <a:p>
            <a:pPr marL="342900" marR="0" lvl="0" indent="-279400" algn="l" rtl="0">
              <a:lnSpc>
                <a:spcPct val="100000"/>
              </a:lnSpc>
              <a:spcBef>
                <a:spcPts val="0"/>
              </a:spcBef>
              <a:spcAft>
                <a:spcPts val="0"/>
              </a:spcAft>
              <a:buClr>
                <a:schemeClr val="dk1"/>
              </a:buClr>
              <a:buSzPts val="1000"/>
              <a:buFont typeface="Arial"/>
              <a:buNone/>
            </a:pPr>
            <a:endParaRPr sz="10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2000"/>
              <a:buFont typeface="Arial"/>
              <a:buNone/>
            </a:pPr>
            <a:r>
              <a:rPr lang="en-GB" sz="2000" b="1" i="0" u="none" strike="noStrike" cap="none">
                <a:solidFill>
                  <a:schemeClr val="dk1"/>
                </a:solidFill>
                <a:latin typeface="Arial"/>
                <a:ea typeface="Arial"/>
                <a:cs typeface="Arial"/>
                <a:sym typeface="Arial"/>
              </a:rPr>
              <a:t>Please do not hesitate to contact us if you need any further support with home learning.</a:t>
            </a:r>
            <a:endParaRPr sz="900" b="0" i="0" u="none" strike="noStrike" cap="none">
              <a:solidFill>
                <a:schemeClr val="dk1"/>
              </a:solidFill>
              <a:latin typeface="Arial"/>
              <a:ea typeface="Arial"/>
              <a:cs typeface="Arial"/>
              <a:sym typeface="Arial"/>
            </a:endParaRPr>
          </a:p>
          <a:p>
            <a:pPr marL="342900" marR="0" lvl="0" indent="-279400" algn="l" rtl="0">
              <a:lnSpc>
                <a:spcPct val="100000"/>
              </a:lnSpc>
              <a:spcBef>
                <a:spcPts val="0"/>
              </a:spcBef>
              <a:spcAft>
                <a:spcPts val="0"/>
              </a:spcAft>
              <a:buClr>
                <a:schemeClr val="dk1"/>
              </a:buClr>
              <a:buSzPts val="1000"/>
              <a:buFont typeface="Arial"/>
              <a:buNone/>
            </a:pPr>
            <a:endParaRPr sz="1000" b="0" i="0" u="none" strike="noStrike" cap="none">
              <a:solidFill>
                <a:schemeClr val="dk1"/>
              </a:solidFill>
              <a:latin typeface="Arial"/>
              <a:ea typeface="Arial"/>
              <a:cs typeface="Arial"/>
              <a:sym typeface="Arial"/>
            </a:endParaRPr>
          </a:p>
        </p:txBody>
      </p:sp>
      <p:pic>
        <p:nvPicPr>
          <p:cNvPr id="131" name="Google Shape;131;p5"/>
          <p:cNvPicPr preferRelativeResize="0"/>
          <p:nvPr/>
        </p:nvPicPr>
        <p:blipFill rotWithShape="1">
          <a:blip r:embed="rId3">
            <a:alphaModFix/>
          </a:blip>
          <a:srcRect/>
          <a:stretch/>
        </p:blipFill>
        <p:spPr>
          <a:xfrm>
            <a:off x="9782156" y="3737334"/>
            <a:ext cx="1350769" cy="41563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6"/>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37" name="Google Shape;137;p6"/>
          <p:cNvSpPr txBox="1"/>
          <p:nvPr/>
        </p:nvSpPr>
        <p:spPr>
          <a:xfrm>
            <a:off x="1523998" y="-1166113"/>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a:solidFill>
                  <a:schemeClr val="dk1"/>
                </a:solidFill>
                <a:latin typeface="Arial"/>
                <a:ea typeface="Arial"/>
                <a:cs typeface="Arial"/>
                <a:sym typeface="Arial"/>
              </a:rPr>
              <a:t>What will my child need?</a:t>
            </a:r>
            <a:endParaRPr sz="1400" b="0" i="0" u="none" strike="noStrike" cap="none">
              <a:solidFill>
                <a:srgbClr val="000000"/>
              </a:solidFill>
              <a:latin typeface="Arial"/>
              <a:ea typeface="Arial"/>
              <a:cs typeface="Arial"/>
              <a:sym typeface="Arial"/>
            </a:endParaRPr>
          </a:p>
        </p:txBody>
      </p:sp>
      <p:sp>
        <p:nvSpPr>
          <p:cNvPr id="138" name="Google Shape;138;p6"/>
          <p:cNvSpPr txBox="1"/>
          <p:nvPr/>
        </p:nvSpPr>
        <p:spPr>
          <a:xfrm>
            <a:off x="2871739" y="525248"/>
            <a:ext cx="9144000" cy="238760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dk1"/>
              </a:buClr>
              <a:buSzPts val="2400"/>
              <a:buFont typeface="Calibri"/>
              <a:buNone/>
            </a:pPr>
            <a:endParaRPr sz="2400" b="0" i="0" u="none" strike="noStrike" cap="none">
              <a:solidFill>
                <a:schemeClr val="dk1"/>
              </a:solidFill>
              <a:latin typeface="Arial"/>
              <a:ea typeface="Arial"/>
              <a:cs typeface="Arial"/>
              <a:sym typeface="Arial"/>
            </a:endParaRPr>
          </a:p>
        </p:txBody>
      </p:sp>
      <p:sp>
        <p:nvSpPr>
          <p:cNvPr id="139" name="Google Shape;139;p6"/>
          <p:cNvSpPr txBox="1"/>
          <p:nvPr/>
        </p:nvSpPr>
        <p:spPr>
          <a:xfrm>
            <a:off x="727336" y="3945153"/>
            <a:ext cx="10707734" cy="2387600"/>
          </a:xfrm>
          <a:prstGeom prst="rect">
            <a:avLst/>
          </a:prstGeom>
          <a:noFill/>
          <a:ln>
            <a:noFill/>
          </a:ln>
        </p:spPr>
        <p:txBody>
          <a:bodyPr spcFirstLastPara="1" wrap="square" lIns="91425" tIns="45700" rIns="91425" bIns="45700" anchor="b" anchorCtr="0">
            <a:noAutofit/>
          </a:bodyPr>
          <a:lstStyle/>
          <a:p>
            <a:pPr marL="0" marR="0" lvl="0" indent="0" algn="l" rtl="0">
              <a:lnSpc>
                <a:spcPct val="15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342900" marR="0" lvl="0" indent="-285750" algn="l" rtl="0">
              <a:lnSpc>
                <a:spcPct val="150000"/>
              </a:lnSpc>
              <a:spcBef>
                <a:spcPts val="0"/>
              </a:spcBef>
              <a:spcAft>
                <a:spcPts val="0"/>
              </a:spcAft>
              <a:buClr>
                <a:schemeClr val="dk1"/>
              </a:buClr>
              <a:buSzPts val="900"/>
              <a:buFont typeface="Arial"/>
              <a:buNone/>
            </a:pPr>
            <a:endParaRPr sz="900" b="0" i="0" u="none" strike="noStrike" cap="none">
              <a:solidFill>
                <a:schemeClr val="dk1"/>
              </a:solidFill>
              <a:latin typeface="Arial"/>
              <a:ea typeface="Arial"/>
              <a:cs typeface="Arial"/>
              <a:sym typeface="Arial"/>
            </a:endParaRPr>
          </a:p>
          <a:p>
            <a:pPr marL="342900" marR="0" lvl="0" indent="-285750" algn="l" rtl="0">
              <a:lnSpc>
                <a:spcPct val="150000"/>
              </a:lnSpc>
              <a:spcBef>
                <a:spcPts val="0"/>
              </a:spcBef>
              <a:spcAft>
                <a:spcPts val="0"/>
              </a:spcAft>
              <a:buClr>
                <a:schemeClr val="dk1"/>
              </a:buClr>
              <a:buSzPts val="900"/>
              <a:buFont typeface="Arial"/>
              <a:buNone/>
            </a:pPr>
            <a:endParaRPr sz="900" b="0" i="0" u="none" strike="noStrike" cap="none">
              <a:solidFill>
                <a:schemeClr val="dk1"/>
              </a:solidFill>
              <a:latin typeface="Arial"/>
              <a:ea typeface="Arial"/>
              <a:cs typeface="Arial"/>
              <a:sym typeface="Arial"/>
            </a:endParaRPr>
          </a:p>
        </p:txBody>
      </p:sp>
      <p:sp>
        <p:nvSpPr>
          <p:cNvPr id="140" name="Google Shape;140;p6"/>
          <p:cNvSpPr txBox="1"/>
          <p:nvPr/>
        </p:nvSpPr>
        <p:spPr>
          <a:xfrm>
            <a:off x="994138" y="1672567"/>
            <a:ext cx="10203720" cy="47089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Arial"/>
                <a:ea typeface="Arial"/>
                <a:cs typeface="Arial"/>
                <a:sym typeface="Arial"/>
              </a:rPr>
              <a:t>•	Reading book and reading diary every day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Arial"/>
                <a:ea typeface="Arial"/>
                <a:cs typeface="Arial"/>
                <a:sym typeface="Arial"/>
              </a:rPr>
              <a:t>•	Water bottle which is clearly labelled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r>
              <a:rPr lang="en-GB" sz="2800" b="0" i="0" u="none" strike="noStrike" cap="none">
                <a:solidFill>
                  <a:schemeClr val="dk1"/>
                </a:solidFill>
                <a:latin typeface="Arial"/>
                <a:ea typeface="Arial"/>
                <a:cs typeface="Arial"/>
                <a:sym typeface="Arial"/>
              </a:rPr>
              <a:t>•	Book bag – no backpacks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chemeClr val="dk1"/>
              </a:solidFill>
              <a:latin typeface="Arial"/>
              <a:ea typeface="Arial"/>
              <a:cs typeface="Arial"/>
              <a:sym typeface="Arial"/>
            </a:endParaRPr>
          </a:p>
          <a:p>
            <a:pPr marL="457200" marR="0" lvl="0" indent="-457200" algn="l" rtl="0">
              <a:lnSpc>
                <a:spcPct val="100000"/>
              </a:lnSpc>
              <a:spcBef>
                <a:spcPts val="0"/>
              </a:spcBef>
              <a:spcAft>
                <a:spcPts val="0"/>
              </a:spcAft>
              <a:buClr>
                <a:srgbClr val="000000"/>
              </a:buClr>
              <a:buSzPts val="2800"/>
              <a:buFont typeface="Arial"/>
              <a:buChar char="•"/>
            </a:pPr>
            <a:r>
              <a:rPr lang="en-GB" sz="2800" b="0" i="0" u="none" strike="noStrike" cap="none">
                <a:solidFill>
                  <a:schemeClr val="dk1"/>
                </a:solidFill>
                <a:latin typeface="Arial"/>
                <a:ea typeface="Arial"/>
                <a:cs typeface="Arial"/>
                <a:sym typeface="Arial"/>
              </a:rPr>
              <a:t>     Drawstring bag with a spare change of clothes</a:t>
            </a:r>
            <a:endParaRPr sz="2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a:solidFill>
                <a:schemeClr val="dk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chemeClr val="dk1"/>
                </a:solidFill>
                <a:latin typeface="Arial"/>
                <a:ea typeface="Arial"/>
                <a:cs typeface="Arial"/>
                <a:sym typeface="Arial"/>
              </a:rPr>
              <a:t>Please can we remind you that your child should </a:t>
            </a:r>
            <a:r>
              <a:rPr lang="en-GB" sz="2000" b="0" i="0" u="sng" strike="noStrike" cap="none">
                <a:solidFill>
                  <a:schemeClr val="dk1"/>
                </a:solidFill>
                <a:latin typeface="Arial"/>
                <a:ea typeface="Arial"/>
                <a:cs typeface="Arial"/>
                <a:sym typeface="Arial"/>
              </a:rPr>
              <a:t>not</a:t>
            </a:r>
            <a:r>
              <a:rPr lang="en-GB" sz="2000" b="0" i="0" u="none" strike="noStrike" cap="none">
                <a:solidFill>
                  <a:schemeClr val="dk1"/>
                </a:solidFill>
                <a:latin typeface="Arial"/>
                <a:ea typeface="Arial"/>
                <a:cs typeface="Arial"/>
                <a:sym typeface="Arial"/>
              </a:rPr>
              <a:t> bring any other objects, fidgets or toys into school unless agreed with their class teacher.</a:t>
            </a:r>
            <a:endParaRPr sz="1400" b="0" i="0" u="none" strike="noStrike" cap="none">
              <a:solidFill>
                <a:srgbClr val="000000"/>
              </a:solidFill>
              <a:latin typeface="Arial"/>
              <a:ea typeface="Arial"/>
              <a:cs typeface="Arial"/>
              <a:sym typeface="Arial"/>
            </a:endParaRPr>
          </a:p>
        </p:txBody>
      </p:sp>
      <p:pic>
        <p:nvPicPr>
          <p:cNvPr id="1026" name="Picture 2" descr="1,700+ Drawstring Bag Stock Illustrations, Royalty-Free ...">
            <a:extLst>
              <a:ext uri="{FF2B5EF4-FFF2-40B4-BE49-F238E27FC236}">
                <a16:creationId xmlns:a16="http://schemas.microsoft.com/office/drawing/2014/main" id="{596FE4B0-80F2-25B2-7D2F-5D72A5ECF8FC}"/>
              </a:ext>
            </a:extLst>
          </p:cNvPr>
          <p:cNvPicPr>
            <a:picLocks noChangeAspect="1" noChangeArrowheads="1"/>
          </p:cNvPicPr>
          <p:nvPr/>
        </p:nvPicPr>
        <p:blipFill>
          <a:blip r:embed="rId3">
            <a:biLevel thresh="75000"/>
            <a:extLst>
              <a:ext uri="{28A0092B-C50C-407E-A947-70E740481C1C}">
                <a14:useLocalDpi xmlns:a14="http://schemas.microsoft.com/office/drawing/2010/main" val="0"/>
              </a:ext>
            </a:extLst>
          </a:blip>
          <a:srcRect/>
          <a:stretch>
            <a:fillRect/>
          </a:stretch>
        </p:blipFill>
        <p:spPr bwMode="auto">
          <a:xfrm>
            <a:off x="9464962" y="3754559"/>
            <a:ext cx="1427891" cy="134389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2AD9BAE-16E1-06EE-9755-A3C606263094}"/>
              </a:ext>
            </a:extLst>
          </p:cNvPr>
          <p:cNvPicPr>
            <a:picLocks noChangeAspect="1"/>
          </p:cNvPicPr>
          <p:nvPr/>
        </p:nvPicPr>
        <p:blipFill>
          <a:blip r:embed="rId4"/>
          <a:stretch>
            <a:fillRect/>
          </a:stretch>
        </p:blipFill>
        <p:spPr>
          <a:xfrm>
            <a:off x="9369356" y="2063198"/>
            <a:ext cx="1298642" cy="128396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7"/>
          <p:cNvSpPr/>
          <p:nvPr/>
        </p:nvSpPr>
        <p:spPr>
          <a:xfrm>
            <a:off x="142042" y="149072"/>
            <a:ext cx="11878200" cy="6551700"/>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49" name="Google Shape;149;p7"/>
          <p:cNvSpPr txBox="1"/>
          <p:nvPr/>
        </p:nvSpPr>
        <p:spPr>
          <a:xfrm>
            <a:off x="1524000" y="-1110301"/>
            <a:ext cx="9144000" cy="2387600"/>
          </a:xfrm>
          <a:prstGeom prst="rect">
            <a:avLst/>
          </a:prstGeom>
          <a:noFill/>
          <a:ln>
            <a:noFill/>
          </a:ln>
        </p:spPr>
        <p:txBody>
          <a:bodyPr spcFirstLastPara="1" wrap="square" lIns="91425" tIns="45700" rIns="91425" bIns="45700" anchor="b" anchorCtr="0">
            <a:noAutofit/>
          </a:bodyPr>
          <a:lstStyle/>
          <a:p>
            <a:pPr marL="0" marR="0" lvl="0" indent="0" algn="ctr" rtl="0">
              <a:lnSpc>
                <a:spcPct val="90000"/>
              </a:lnSpc>
              <a:spcBef>
                <a:spcPts val="0"/>
              </a:spcBef>
              <a:spcAft>
                <a:spcPts val="0"/>
              </a:spcAft>
              <a:buClr>
                <a:schemeClr val="dk1"/>
              </a:buClr>
              <a:buSzPts val="4000"/>
              <a:buFont typeface="Arial"/>
              <a:buNone/>
            </a:pPr>
            <a:r>
              <a:rPr lang="en-GB" sz="4000" b="1" i="0" u="none" strike="noStrike" cap="none">
                <a:solidFill>
                  <a:schemeClr val="dk1"/>
                </a:solidFill>
                <a:latin typeface="Arial"/>
                <a:ea typeface="Arial"/>
                <a:cs typeface="Arial"/>
                <a:sym typeface="Arial"/>
              </a:rPr>
              <a:t>P.E. expectations</a:t>
            </a:r>
            <a:endParaRPr sz="4000" b="1" i="0" u="none" strike="noStrike" cap="none">
              <a:solidFill>
                <a:schemeClr val="dk1"/>
              </a:solidFill>
              <a:latin typeface="Arial"/>
              <a:ea typeface="Arial"/>
              <a:cs typeface="Arial"/>
              <a:sym typeface="Arial"/>
            </a:endParaRPr>
          </a:p>
        </p:txBody>
      </p:sp>
      <p:sp>
        <p:nvSpPr>
          <p:cNvPr id="150" name="Google Shape;150;p7"/>
          <p:cNvSpPr txBox="1"/>
          <p:nvPr/>
        </p:nvSpPr>
        <p:spPr>
          <a:xfrm>
            <a:off x="869342" y="2231133"/>
            <a:ext cx="10707734" cy="2387600"/>
          </a:xfrm>
          <a:prstGeom prst="rect">
            <a:avLst/>
          </a:prstGeom>
          <a:noFill/>
          <a:ln>
            <a:noFill/>
          </a:ln>
        </p:spPr>
        <p:txBody>
          <a:bodyPr spcFirstLastPara="1" wrap="square" lIns="91425" tIns="45700" rIns="91425" bIns="45700" anchor="b" anchorCtr="0">
            <a:noAutofit/>
          </a:bodyPr>
          <a:lstStyle/>
          <a:p>
            <a:pPr marL="342900" marR="0" lvl="0" indent="-342900" algn="l" rtl="0">
              <a:lnSpc>
                <a:spcPct val="15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Children come into school wearing their P.E. kit</a:t>
            </a:r>
            <a:endParaRPr sz="1400" b="0" i="0" u="none" strike="noStrike" cap="none">
              <a:solidFill>
                <a:srgbClr val="000000"/>
              </a:solidFill>
              <a:latin typeface="Arial"/>
              <a:ea typeface="Arial"/>
              <a:cs typeface="Arial"/>
              <a:sym typeface="Arial"/>
            </a:endParaRPr>
          </a:p>
          <a:p>
            <a:pPr marL="342900" marR="0" lvl="0" indent="-276225" algn="l" rtl="0">
              <a:lnSpc>
                <a:spcPct val="15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342900" marR="0" lvl="0" indent="-342900" algn="l" rtl="0">
              <a:lnSpc>
                <a:spcPct val="15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Trainers, black / navy shorts or joggers, plain white t-shirt and a black jacket if needed</a:t>
            </a:r>
            <a:endParaRPr sz="1400" b="0" i="0" u="none" strike="noStrike" cap="none">
              <a:solidFill>
                <a:srgbClr val="000000"/>
              </a:solidFill>
              <a:latin typeface="Arial"/>
              <a:ea typeface="Arial"/>
              <a:cs typeface="Arial"/>
              <a:sym typeface="Arial"/>
            </a:endParaRPr>
          </a:p>
          <a:p>
            <a:pPr marL="342900" marR="0" lvl="0" indent="-276225" algn="l" rtl="0">
              <a:lnSpc>
                <a:spcPct val="15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a:p>
            <a:pPr marL="342900" marR="0" lvl="0" indent="-342900" algn="l" rtl="0">
              <a:lnSpc>
                <a:spcPct val="150000"/>
              </a:lnSpc>
              <a:spcBef>
                <a:spcPts val="0"/>
              </a:spcBef>
              <a:spcAft>
                <a:spcPts val="0"/>
              </a:spcAft>
              <a:buClr>
                <a:schemeClr val="dk1"/>
              </a:buClr>
              <a:buSzPts val="2400"/>
              <a:buFont typeface="Arial"/>
              <a:buChar char="•"/>
            </a:pPr>
            <a:r>
              <a:rPr lang="en-GB" sz="2400" b="0" i="0" u="none" strike="noStrike" cap="none">
                <a:solidFill>
                  <a:schemeClr val="dk1"/>
                </a:solidFill>
                <a:latin typeface="Arial"/>
                <a:ea typeface="Arial"/>
                <a:cs typeface="Arial"/>
                <a:sym typeface="Arial"/>
              </a:rPr>
              <a:t>Earrings need to be taken out or tapped over before school</a:t>
            </a:r>
            <a:endParaRPr sz="1400" b="0" i="0" u="none" strike="noStrike" cap="none">
              <a:solidFill>
                <a:srgbClr val="000000"/>
              </a:solidFill>
              <a:latin typeface="Arial"/>
              <a:ea typeface="Arial"/>
              <a:cs typeface="Arial"/>
              <a:sym typeface="Arial"/>
            </a:endParaRPr>
          </a:p>
          <a:p>
            <a:pPr marL="342900" marR="0" lvl="0" indent="-276225" algn="l" rtl="0">
              <a:lnSpc>
                <a:spcPct val="150000"/>
              </a:lnSpc>
              <a:spcBef>
                <a:spcPts val="0"/>
              </a:spcBef>
              <a:spcAft>
                <a:spcPts val="0"/>
              </a:spcAft>
              <a:buClr>
                <a:schemeClr val="dk1"/>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151" name="Google Shape;151;p7"/>
          <p:cNvPicPr preferRelativeResize="0"/>
          <p:nvPr/>
        </p:nvPicPr>
        <p:blipFill rotWithShape="1">
          <a:blip r:embed="rId3">
            <a:alphaModFix/>
          </a:blip>
          <a:srcRect/>
          <a:stretch/>
        </p:blipFill>
        <p:spPr>
          <a:xfrm>
            <a:off x="9255760" y="4196079"/>
            <a:ext cx="2066898" cy="200283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g36e326664e3_0_0"/>
          <p:cNvSpPr/>
          <p:nvPr/>
        </p:nvSpPr>
        <p:spPr>
          <a:xfrm>
            <a:off x="157316" y="153150"/>
            <a:ext cx="11947018" cy="6551700"/>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57" name="Google Shape;157;g36e326664e3_0_0"/>
          <p:cNvSpPr txBox="1">
            <a:spLocks noGrp="1"/>
          </p:cNvSpPr>
          <p:nvPr>
            <p:ph type="subTitle" idx="1"/>
          </p:nvPr>
        </p:nvSpPr>
        <p:spPr>
          <a:xfrm>
            <a:off x="855184" y="541873"/>
            <a:ext cx="10776377" cy="5970900"/>
          </a:xfrm>
          <a:prstGeom prst="rect">
            <a:avLst/>
          </a:prstGeom>
          <a:noFill/>
          <a:ln>
            <a:noFill/>
          </a:ln>
        </p:spPr>
        <p:txBody>
          <a:bodyPr spcFirstLastPara="1" wrap="square" lIns="91425" tIns="45700" rIns="91425" bIns="45700" anchor="t" anchorCtr="0">
            <a:normAutofit/>
          </a:bodyPr>
          <a:lstStyle/>
          <a:p>
            <a:pPr marL="0" lvl="0" indent="0" algn="ctr" rtl="0">
              <a:lnSpc>
                <a:spcPct val="90000"/>
              </a:lnSpc>
              <a:spcBef>
                <a:spcPts val="1000"/>
              </a:spcBef>
              <a:spcAft>
                <a:spcPts val="0"/>
              </a:spcAft>
              <a:buSzPts val="2400"/>
              <a:buNone/>
            </a:pPr>
            <a:r>
              <a:rPr lang="en-GB" sz="3800" b="1" dirty="0">
                <a:latin typeface="Arial"/>
                <a:ea typeface="Arial"/>
                <a:cs typeface="Arial"/>
                <a:sym typeface="Arial"/>
              </a:rPr>
              <a:t>Communication</a:t>
            </a:r>
            <a:endParaRPr b="1" dirty="0"/>
          </a:p>
          <a:p>
            <a:pPr marL="0" lvl="0" indent="0" algn="ctr" rtl="0">
              <a:lnSpc>
                <a:spcPct val="90000"/>
              </a:lnSpc>
              <a:spcBef>
                <a:spcPts val="1000"/>
              </a:spcBef>
              <a:spcAft>
                <a:spcPts val="0"/>
              </a:spcAft>
              <a:buSzPts val="2400"/>
              <a:buNone/>
            </a:pPr>
            <a:endParaRPr sz="3800" dirty="0">
              <a:latin typeface="Arial"/>
              <a:ea typeface="Arial"/>
              <a:cs typeface="Arial"/>
              <a:sym typeface="Arial"/>
            </a:endParaRPr>
          </a:p>
          <a:p>
            <a:pPr marL="349289" lvl="0" indent="-342900" algn="l" rtl="0">
              <a:lnSpc>
                <a:spcPct val="150000"/>
              </a:lnSpc>
              <a:spcBef>
                <a:spcPts val="0"/>
              </a:spcBef>
              <a:spcAft>
                <a:spcPts val="0"/>
              </a:spcAft>
              <a:buSzPts val="3499"/>
              <a:buFont typeface="Arial"/>
              <a:buChar char="•"/>
            </a:pPr>
            <a:r>
              <a:rPr lang="en-GB" dirty="0">
                <a:latin typeface="Arial"/>
                <a:ea typeface="Arial"/>
                <a:cs typeface="Arial"/>
                <a:sym typeface="Arial"/>
              </a:rPr>
              <a:t> School Facebook Page.</a:t>
            </a:r>
            <a:endParaRPr dirty="0"/>
          </a:p>
          <a:p>
            <a:pPr marL="349289" lvl="0" indent="-120713" algn="l" rtl="0">
              <a:lnSpc>
                <a:spcPct val="150000"/>
              </a:lnSpc>
              <a:spcBef>
                <a:spcPts val="0"/>
              </a:spcBef>
              <a:spcAft>
                <a:spcPts val="0"/>
              </a:spcAft>
              <a:buSzPts val="3499"/>
              <a:buFont typeface="Arial"/>
              <a:buNone/>
            </a:pPr>
            <a:endParaRPr dirty="0">
              <a:latin typeface="Arial"/>
              <a:ea typeface="Arial"/>
              <a:cs typeface="Arial"/>
              <a:sym typeface="Arial"/>
            </a:endParaRPr>
          </a:p>
          <a:p>
            <a:pPr marL="349289" lvl="0" indent="-342900" algn="l" rtl="0">
              <a:lnSpc>
                <a:spcPct val="150000"/>
              </a:lnSpc>
              <a:spcBef>
                <a:spcPts val="0"/>
              </a:spcBef>
              <a:spcAft>
                <a:spcPts val="0"/>
              </a:spcAft>
              <a:buSzPts val="3499"/>
              <a:buFont typeface="Arial"/>
              <a:buChar char="•"/>
            </a:pPr>
            <a:r>
              <a:rPr lang="en-GB" dirty="0" err="1">
                <a:latin typeface="Arial"/>
                <a:ea typeface="Arial"/>
                <a:cs typeface="Arial"/>
                <a:sym typeface="Arial"/>
              </a:rPr>
              <a:t>WeDuc</a:t>
            </a:r>
            <a:r>
              <a:rPr lang="en-GB" dirty="0">
                <a:latin typeface="Arial"/>
                <a:ea typeface="Arial"/>
                <a:cs typeface="Arial"/>
                <a:sym typeface="Arial"/>
              </a:rPr>
              <a:t> - if you have not got the app please go to the office where they will be able to set you up on this. This is our main line of communication where important dates, notices, newsletter etc are sent to.</a:t>
            </a:r>
            <a:endParaRPr dirty="0"/>
          </a:p>
          <a:p>
            <a:pPr marL="6389" lvl="0" indent="0" algn="l" rtl="0">
              <a:lnSpc>
                <a:spcPct val="150000"/>
              </a:lnSpc>
              <a:spcBef>
                <a:spcPts val="0"/>
              </a:spcBef>
              <a:spcAft>
                <a:spcPts val="0"/>
              </a:spcAft>
              <a:buSzPts val="3499"/>
              <a:buNone/>
            </a:pPr>
            <a:endParaRPr dirty="0">
              <a:latin typeface="Arial"/>
              <a:ea typeface="Arial"/>
              <a:cs typeface="Arial"/>
              <a:sym typeface="Arial"/>
            </a:endParaRPr>
          </a:p>
          <a:p>
            <a:pPr marL="349289" lvl="0" indent="-342900" algn="l" rtl="0">
              <a:lnSpc>
                <a:spcPct val="150000"/>
              </a:lnSpc>
              <a:spcBef>
                <a:spcPts val="0"/>
              </a:spcBef>
              <a:spcAft>
                <a:spcPts val="0"/>
              </a:spcAft>
              <a:buSzPts val="3499"/>
              <a:buFont typeface="Arial"/>
              <a:buChar char="•"/>
            </a:pPr>
            <a:r>
              <a:rPr lang="en-GB" dirty="0">
                <a:latin typeface="Arial"/>
                <a:ea typeface="Arial"/>
                <a:cs typeface="Arial"/>
                <a:sym typeface="Arial"/>
              </a:rPr>
              <a:t>Notice boards outside of classrooms.</a:t>
            </a:r>
            <a:endParaRPr dirty="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8"/>
          <p:cNvSpPr txBox="1">
            <a:spLocks noGrp="1"/>
          </p:cNvSpPr>
          <p:nvPr>
            <p:ph type="ctrTitle"/>
          </p:nvPr>
        </p:nvSpPr>
        <p:spPr>
          <a:xfrm>
            <a:off x="809562" y="3654578"/>
            <a:ext cx="10543281"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3200"/>
              <a:buFont typeface="Arial"/>
              <a:buNone/>
            </a:pPr>
            <a:r>
              <a:rPr lang="en-GB" sz="3200" b="1">
                <a:latin typeface="Arial"/>
                <a:ea typeface="Arial"/>
                <a:cs typeface="Arial"/>
                <a:sym typeface="Arial"/>
              </a:rPr>
              <a:t>Thank you for listening. </a:t>
            </a:r>
            <a:br>
              <a:rPr lang="en-GB" sz="3200">
                <a:latin typeface="Arial"/>
                <a:ea typeface="Arial"/>
                <a:cs typeface="Arial"/>
                <a:sym typeface="Arial"/>
              </a:rPr>
            </a:br>
            <a:br>
              <a:rPr lang="en-GB" sz="3200">
                <a:latin typeface="Arial"/>
                <a:ea typeface="Arial"/>
                <a:cs typeface="Arial"/>
                <a:sym typeface="Arial"/>
              </a:rPr>
            </a:br>
            <a:br>
              <a:rPr lang="en-GB" sz="3200">
                <a:latin typeface="Arial"/>
                <a:ea typeface="Arial"/>
                <a:cs typeface="Arial"/>
                <a:sym typeface="Arial"/>
              </a:rPr>
            </a:br>
            <a:br>
              <a:rPr lang="en-GB" sz="3200">
                <a:latin typeface="Arial"/>
                <a:ea typeface="Arial"/>
                <a:cs typeface="Arial"/>
                <a:sym typeface="Arial"/>
              </a:rPr>
            </a:br>
            <a:r>
              <a:rPr lang="en-GB" sz="3200">
                <a:latin typeface="Arial"/>
                <a:ea typeface="Arial"/>
                <a:cs typeface="Arial"/>
                <a:sym typeface="Arial"/>
              </a:rPr>
              <a:t>Open door policy- please talk to us!</a:t>
            </a:r>
            <a:br>
              <a:rPr lang="en-GB" sz="3200">
                <a:latin typeface="Arial"/>
                <a:ea typeface="Arial"/>
                <a:cs typeface="Arial"/>
                <a:sym typeface="Arial"/>
              </a:rPr>
            </a:br>
            <a:br>
              <a:rPr lang="en-GB" sz="3200">
                <a:latin typeface="Arial"/>
                <a:ea typeface="Arial"/>
                <a:cs typeface="Arial"/>
                <a:sym typeface="Arial"/>
              </a:rPr>
            </a:br>
            <a:br>
              <a:rPr lang="en-GB" sz="3200">
                <a:latin typeface="Arial"/>
                <a:ea typeface="Arial"/>
                <a:cs typeface="Arial"/>
                <a:sym typeface="Arial"/>
              </a:rPr>
            </a:br>
            <a:r>
              <a:rPr lang="en-GB" sz="3200" b="1">
                <a:latin typeface="Arial"/>
                <a:ea typeface="Arial"/>
                <a:cs typeface="Arial"/>
                <a:sym typeface="Arial"/>
              </a:rPr>
              <a:t>Any questions?</a:t>
            </a:r>
            <a:br>
              <a:rPr lang="en-GB" sz="3200">
                <a:latin typeface="Arial"/>
                <a:ea typeface="Arial"/>
                <a:cs typeface="Arial"/>
                <a:sym typeface="Arial"/>
              </a:rPr>
            </a:br>
            <a:br>
              <a:rPr lang="en-GB" sz="3200" b="1">
                <a:latin typeface="Arial"/>
                <a:ea typeface="Arial"/>
                <a:cs typeface="Arial"/>
                <a:sym typeface="Arial"/>
              </a:rPr>
            </a:br>
            <a:endParaRPr sz="2800">
              <a:solidFill>
                <a:srgbClr val="0070C0"/>
              </a:solidFill>
              <a:latin typeface="Arial"/>
              <a:ea typeface="Arial"/>
              <a:cs typeface="Arial"/>
              <a:sym typeface="Arial"/>
            </a:endParaRPr>
          </a:p>
        </p:txBody>
      </p:sp>
      <p:sp>
        <p:nvSpPr>
          <p:cNvPr id="163" name="Google Shape;163;p8"/>
          <p:cNvSpPr/>
          <p:nvPr/>
        </p:nvSpPr>
        <p:spPr>
          <a:xfrm>
            <a:off x="142042" y="150920"/>
            <a:ext cx="11878323" cy="6551722"/>
          </a:xfrm>
          <a:prstGeom prst="rect">
            <a:avLst/>
          </a:prstGeom>
          <a:noFill/>
          <a:ln w="330200" cap="flat" cmpd="sng">
            <a:solidFill>
              <a:srgbClr val="BFD6D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64" name="Google Shape;164;p8"/>
          <p:cNvSpPr txBox="1"/>
          <p:nvPr/>
        </p:nvSpPr>
        <p:spPr>
          <a:xfrm>
            <a:off x="824359" y="1409636"/>
            <a:ext cx="10543281" cy="2387600"/>
          </a:xfrm>
          <a:prstGeom prst="rect">
            <a:avLst/>
          </a:prstGeom>
          <a:noFill/>
          <a:ln>
            <a:noFill/>
          </a:ln>
        </p:spPr>
        <p:txBody>
          <a:bodyPr spcFirstLastPara="1" wrap="square" lIns="91425" tIns="45700" rIns="91425" bIns="45700" anchor="b" anchorCtr="0">
            <a:noAutofit/>
          </a:bodyPr>
          <a:lstStyle/>
          <a:p>
            <a:pPr marL="0" marR="0" lvl="0" indent="0" algn="l" rtl="0">
              <a:lnSpc>
                <a:spcPct val="90000"/>
              </a:lnSpc>
              <a:spcBef>
                <a:spcPts val="0"/>
              </a:spcBef>
              <a:spcAft>
                <a:spcPts val="0"/>
              </a:spcAft>
              <a:buClr>
                <a:schemeClr val="dk1"/>
              </a:buClr>
              <a:buSzPts val="2400"/>
              <a:buFont typeface="Calibri"/>
              <a:buNone/>
            </a:pPr>
            <a:endParaRPr sz="2400" b="0" i="0" u="none" strike="noStrike" cap="none">
              <a:solidFill>
                <a:schemeClr val="dk1"/>
              </a:solidFill>
              <a:latin typeface="Arial"/>
              <a:ea typeface="Arial"/>
              <a:cs typeface="Arial"/>
              <a:sym typeface="Arial"/>
            </a:endParaRPr>
          </a:p>
        </p:txBody>
      </p:sp>
      <p:pic>
        <p:nvPicPr>
          <p:cNvPr id="165" name="Google Shape;165;p8"/>
          <p:cNvPicPr preferRelativeResize="0"/>
          <p:nvPr/>
        </p:nvPicPr>
        <p:blipFill rotWithShape="1">
          <a:blip r:embed="rId3">
            <a:alphaModFix/>
          </a:blip>
          <a:srcRect t="7555" b="13661"/>
          <a:stretch/>
        </p:blipFill>
        <p:spPr>
          <a:xfrm>
            <a:off x="1349215" y="4804738"/>
            <a:ext cx="1243647" cy="1045115"/>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450</Words>
  <Application>Microsoft Office PowerPoint</Application>
  <PresentationFormat>Widescreen</PresentationFormat>
  <Paragraphs>80</Paragraphs>
  <Slides>9</Slides>
  <Notes>9</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9</vt:i4>
      </vt:variant>
    </vt:vector>
  </HeadingPairs>
  <TitlesOfParts>
    <vt:vector size="12" baseType="lpstr">
      <vt:lpstr>Arial</vt:lpstr>
      <vt:lpstr>Calibri</vt:lpstr>
      <vt:lpstr>Office Theme</vt:lpstr>
      <vt:lpstr>Welcome to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listening.     Open door policy- please talk to us!   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Laura Fairhurst</dc:creator>
  <cp:lastModifiedBy>Laura Fairhurst</cp:lastModifiedBy>
  <cp:revision>2</cp:revision>
  <dcterms:created xsi:type="dcterms:W3CDTF">2022-06-17T20:17:39Z</dcterms:created>
  <dcterms:modified xsi:type="dcterms:W3CDTF">2025-07-08T21:23:53Z</dcterms:modified>
</cp:coreProperties>
</file>